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1" r:id="rId4"/>
    <p:sldId id="277" r:id="rId5"/>
    <p:sldId id="258" r:id="rId6"/>
    <p:sldId id="260" r:id="rId7"/>
    <p:sldId id="278" r:id="rId8"/>
    <p:sldId id="272" r:id="rId9"/>
    <p:sldId id="261" r:id="rId10"/>
    <p:sldId id="279" r:id="rId11"/>
    <p:sldId id="273" r:id="rId12"/>
    <p:sldId id="262" r:id="rId13"/>
    <p:sldId id="263" r:id="rId14"/>
    <p:sldId id="264" r:id="rId15"/>
    <p:sldId id="265" r:id="rId16"/>
    <p:sldId id="276" r:id="rId17"/>
    <p:sldId id="280" r:id="rId18"/>
    <p:sldId id="266" r:id="rId19"/>
    <p:sldId id="281" r:id="rId20"/>
    <p:sldId id="267" r:id="rId21"/>
    <p:sldId id="274" r:id="rId22"/>
    <p:sldId id="268" r:id="rId23"/>
    <p:sldId id="275" r:id="rId24"/>
    <p:sldId id="269" r:id="rId25"/>
    <p:sldId id="27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108" y="366"/>
      </p:cViewPr>
      <p:guideLst/>
    </p:cSldViewPr>
  </p:slideViewPr>
  <p:notesTextViewPr>
    <p:cViewPr>
      <p:scale>
        <a:sx n="1" d="1"/>
        <a:sy n="1" d="1"/>
      </p:scale>
      <p:origin x="0" y="0"/>
    </p:cViewPr>
  </p:notesTextViewPr>
  <p:sorterViewPr>
    <p:cViewPr>
      <p:scale>
        <a:sx n="100" d="100"/>
        <a:sy n="100" d="100"/>
      </p:scale>
      <p:origin x="0" y="-802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8/21/2017</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9572" y="1174531"/>
            <a:ext cx="8915399" cy="2262781"/>
          </a:xfrm>
        </p:spPr>
        <p:txBody>
          <a:bodyPr>
            <a:normAutofit fontScale="90000"/>
          </a:bodyPr>
          <a:lstStyle/>
          <a:p>
            <a:r>
              <a:rPr lang="en-CA" sz="4800" dirty="0" smtClean="0"/>
              <a:t>Developing Empathy: Lessons for Therapy with Children &amp; Families</a:t>
            </a:r>
            <a:endParaRPr lang="en-CA" sz="4800" dirty="0"/>
          </a:p>
        </p:txBody>
      </p:sp>
      <p:sp>
        <p:nvSpPr>
          <p:cNvPr id="3" name="Subtitle 2"/>
          <p:cNvSpPr>
            <a:spLocks noGrp="1"/>
          </p:cNvSpPr>
          <p:nvPr>
            <p:ph type="subTitle" idx="1"/>
          </p:nvPr>
        </p:nvSpPr>
        <p:spPr/>
        <p:txBody>
          <a:bodyPr>
            <a:normAutofit/>
          </a:bodyPr>
          <a:lstStyle/>
          <a:p>
            <a:r>
              <a:rPr lang="en-CA" sz="2400" dirty="0" smtClean="0"/>
              <a:t>Katharina </a:t>
            </a:r>
            <a:r>
              <a:rPr lang="en-CA" sz="2400" dirty="0" err="1" smtClean="0"/>
              <a:t>Manassis</a:t>
            </a:r>
            <a:r>
              <a:rPr lang="en-CA" sz="2400" dirty="0" smtClean="0"/>
              <a:t>, MD, FRCPC</a:t>
            </a:r>
          </a:p>
          <a:p>
            <a:r>
              <a:rPr lang="en-CA" sz="2400" dirty="0" smtClean="0"/>
              <a:t>Professor Emerita, University of Toronto</a:t>
            </a:r>
            <a:endParaRPr lang="en-CA" sz="2400" dirty="0"/>
          </a:p>
        </p:txBody>
      </p:sp>
    </p:spTree>
    <p:extLst>
      <p:ext uri="{BB962C8B-B14F-4D97-AF65-F5344CB8AC3E}">
        <p14:creationId xmlns:p14="http://schemas.microsoft.com/office/powerpoint/2010/main" val="37340999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Consider:</a:t>
            </a:r>
            <a:endParaRPr lang="en-CA" dirty="0"/>
          </a:p>
        </p:txBody>
      </p:sp>
      <p:sp>
        <p:nvSpPr>
          <p:cNvPr id="3" name="Content Placeholder 2"/>
          <p:cNvSpPr>
            <a:spLocks noGrp="1"/>
          </p:cNvSpPr>
          <p:nvPr>
            <p:ph idx="1"/>
          </p:nvPr>
        </p:nvSpPr>
        <p:spPr/>
        <p:txBody>
          <a:bodyPr>
            <a:normAutofit/>
          </a:bodyPr>
          <a:lstStyle/>
          <a:p>
            <a:r>
              <a:rPr lang="en-CA" sz="2000" dirty="0"/>
              <a:t>Actions speak louder than words: demonstrate rather than preaching</a:t>
            </a:r>
          </a:p>
          <a:p>
            <a:r>
              <a:rPr lang="en-CA" sz="2000" dirty="0"/>
              <a:t>Helping him regulate his upset feelings first would improve the chances of understanding his brother’s perspective in time </a:t>
            </a:r>
          </a:p>
          <a:p>
            <a:r>
              <a:rPr lang="en-CA" sz="2000" dirty="0"/>
              <a:t>Blaming one side or the other is rarely helpful</a:t>
            </a:r>
          </a:p>
          <a:p>
            <a:r>
              <a:rPr lang="en-CA" sz="2000" dirty="0"/>
              <a:t>Mom may need some support too</a:t>
            </a:r>
          </a:p>
          <a:p>
            <a:endParaRPr lang="en-CA" sz="2000" dirty="0"/>
          </a:p>
        </p:txBody>
      </p:sp>
    </p:spTree>
    <p:extLst>
      <p:ext uri="{BB962C8B-B14F-4D97-AF65-F5344CB8AC3E}">
        <p14:creationId xmlns:p14="http://schemas.microsoft.com/office/powerpoint/2010/main" val="564768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1062800"/>
          </a:xfrm>
        </p:spPr>
        <p:txBody>
          <a:bodyPr/>
          <a:lstStyle/>
          <a:p>
            <a:r>
              <a:rPr lang="en-CA" dirty="0" smtClean="0"/>
              <a:t>3. Distress Increases Self-Focus</a:t>
            </a:r>
            <a:endParaRPr lang="en-CA" dirty="0"/>
          </a:p>
        </p:txBody>
      </p:sp>
      <p:sp>
        <p:nvSpPr>
          <p:cNvPr id="4" name="Text Placeholder 3"/>
          <p:cNvSpPr>
            <a:spLocks noGrp="1"/>
          </p:cNvSpPr>
          <p:nvPr>
            <p:ph type="body" idx="1"/>
          </p:nvPr>
        </p:nvSpPr>
        <p:spPr>
          <a:xfrm>
            <a:off x="2939373" y="1398779"/>
            <a:ext cx="3992732" cy="576262"/>
          </a:xfrm>
        </p:spPr>
        <p:txBody>
          <a:bodyPr/>
          <a:lstStyle/>
          <a:p>
            <a:r>
              <a:rPr lang="en-CA" u="sng" dirty="0" smtClean="0"/>
              <a:t>Biological</a:t>
            </a:r>
            <a:endParaRPr lang="en-CA" u="sng" dirty="0"/>
          </a:p>
        </p:txBody>
      </p:sp>
      <p:sp>
        <p:nvSpPr>
          <p:cNvPr id="5" name="Content Placeholder 4"/>
          <p:cNvSpPr>
            <a:spLocks noGrp="1"/>
          </p:cNvSpPr>
          <p:nvPr>
            <p:ph sz="half" idx="2"/>
          </p:nvPr>
        </p:nvSpPr>
        <p:spPr>
          <a:xfrm>
            <a:off x="2589212" y="2112579"/>
            <a:ext cx="4342893" cy="3790447"/>
          </a:xfrm>
        </p:spPr>
        <p:txBody>
          <a:bodyPr>
            <a:noAutofit/>
          </a:bodyPr>
          <a:lstStyle/>
          <a:p>
            <a:r>
              <a:rPr lang="en-CA" sz="2000" dirty="0" smtClean="0"/>
              <a:t>Discomfort </a:t>
            </a:r>
          </a:p>
          <a:p>
            <a:r>
              <a:rPr lang="en-CA" sz="2000" dirty="0" smtClean="0"/>
              <a:t>Neglect of Health Habits (low self-compassion, low activity)</a:t>
            </a:r>
          </a:p>
          <a:p>
            <a:r>
              <a:rPr lang="en-CA" sz="2000" dirty="0" smtClean="0"/>
              <a:t>Illness Symptoms</a:t>
            </a:r>
          </a:p>
          <a:p>
            <a:r>
              <a:rPr lang="en-CA" sz="2000" dirty="0" smtClean="0"/>
              <a:t>Illness Coping Strategies</a:t>
            </a:r>
          </a:p>
          <a:p>
            <a:r>
              <a:rPr lang="en-CA" sz="2000" dirty="0" smtClean="0"/>
              <a:t>Disability</a:t>
            </a:r>
          </a:p>
          <a:p>
            <a:endParaRPr lang="en-CA" sz="2000" dirty="0"/>
          </a:p>
          <a:p>
            <a:r>
              <a:rPr lang="en-CA" sz="2000" dirty="0" smtClean="0"/>
              <a:t>Empathy is still possible with a conscious, mindful approach to these challenges</a:t>
            </a:r>
            <a:endParaRPr lang="en-CA" sz="2000" dirty="0"/>
          </a:p>
        </p:txBody>
      </p:sp>
      <p:sp>
        <p:nvSpPr>
          <p:cNvPr id="6" name="Text Placeholder 5"/>
          <p:cNvSpPr>
            <a:spLocks noGrp="1"/>
          </p:cNvSpPr>
          <p:nvPr>
            <p:ph type="body" sz="quarter" idx="3"/>
          </p:nvPr>
        </p:nvSpPr>
        <p:spPr>
          <a:xfrm>
            <a:off x="7488621" y="1398779"/>
            <a:ext cx="4017009" cy="576262"/>
          </a:xfrm>
        </p:spPr>
        <p:txBody>
          <a:bodyPr/>
          <a:lstStyle/>
          <a:p>
            <a:r>
              <a:rPr lang="en-CA" u="sng" dirty="0" smtClean="0"/>
              <a:t>Psychological</a:t>
            </a:r>
            <a:endParaRPr lang="en-CA" u="sng" dirty="0"/>
          </a:p>
        </p:txBody>
      </p:sp>
      <p:sp>
        <p:nvSpPr>
          <p:cNvPr id="7" name="Content Placeholder 6"/>
          <p:cNvSpPr>
            <a:spLocks noGrp="1"/>
          </p:cNvSpPr>
          <p:nvPr>
            <p:ph sz="quarter" idx="4"/>
          </p:nvPr>
        </p:nvSpPr>
        <p:spPr>
          <a:xfrm>
            <a:off x="7166957" y="2112579"/>
            <a:ext cx="4338674" cy="3925613"/>
          </a:xfrm>
        </p:spPr>
        <p:txBody>
          <a:bodyPr>
            <a:noAutofit/>
          </a:bodyPr>
          <a:lstStyle/>
          <a:p>
            <a:r>
              <a:rPr lang="en-CA" sz="2000" dirty="0" smtClean="0"/>
              <a:t>Mental illness (most typical in depression, e.g., Juanita)</a:t>
            </a:r>
          </a:p>
          <a:p>
            <a:r>
              <a:rPr lang="en-CA" sz="2000" dirty="0" smtClean="0"/>
              <a:t>Fight or Flight (anxiety, anger)</a:t>
            </a:r>
          </a:p>
          <a:p>
            <a:r>
              <a:rPr lang="en-CA" sz="2000" dirty="0" smtClean="0"/>
              <a:t>Personality Disorder</a:t>
            </a:r>
          </a:p>
          <a:p>
            <a:r>
              <a:rPr lang="en-CA" sz="2000" dirty="0" smtClean="0"/>
              <a:t>Addictions</a:t>
            </a:r>
          </a:p>
          <a:p>
            <a:r>
              <a:rPr lang="en-CA" sz="2000" dirty="0" smtClean="0"/>
              <a:t>Daily Hassles</a:t>
            </a:r>
          </a:p>
          <a:p>
            <a:endParaRPr lang="en-CA" sz="2000" dirty="0"/>
          </a:p>
          <a:p>
            <a:r>
              <a:rPr lang="en-CA" sz="2000" dirty="0" smtClean="0"/>
              <a:t>Empathy is possible when these are acknowledged, effectively treated, and strengths are developed </a:t>
            </a:r>
            <a:endParaRPr lang="en-CA" sz="2000" dirty="0"/>
          </a:p>
        </p:txBody>
      </p:sp>
    </p:spTree>
    <p:extLst>
      <p:ext uri="{BB962C8B-B14F-4D97-AF65-F5344CB8AC3E}">
        <p14:creationId xmlns:p14="http://schemas.microsoft.com/office/powerpoint/2010/main" val="38080677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Focusing on Others</a:t>
            </a:r>
            <a:endParaRPr lang="en-CA" dirty="0"/>
          </a:p>
        </p:txBody>
      </p:sp>
      <p:sp>
        <p:nvSpPr>
          <p:cNvPr id="3" name="Content Placeholder 2"/>
          <p:cNvSpPr>
            <a:spLocks noGrp="1"/>
          </p:cNvSpPr>
          <p:nvPr>
            <p:ph idx="1"/>
          </p:nvPr>
        </p:nvSpPr>
        <p:spPr/>
        <p:txBody>
          <a:bodyPr>
            <a:normAutofit/>
          </a:bodyPr>
          <a:lstStyle/>
          <a:p>
            <a:r>
              <a:rPr lang="en-CA" sz="2000" dirty="0" smtClean="0"/>
              <a:t>Prioritizing the person over other commitments, e.g., Marvin</a:t>
            </a:r>
          </a:p>
          <a:p>
            <a:r>
              <a:rPr lang="en-CA" sz="2000" dirty="0" smtClean="0"/>
              <a:t>Implies every person deserves our attention and respect as a unique and uniquely valuable human being</a:t>
            </a:r>
          </a:p>
          <a:p>
            <a:r>
              <a:rPr lang="en-CA" sz="2000" dirty="0" smtClean="0"/>
              <a:t>Implies rules are made for people rather than the other way around (so should not be applied indiscriminately)</a:t>
            </a:r>
          </a:p>
          <a:p>
            <a:r>
              <a:rPr lang="en-CA" sz="2000" dirty="0" smtClean="0"/>
              <a:t>Implies conversations with people should never be treated as tasks to be crossed off the to-do list</a:t>
            </a:r>
          </a:p>
          <a:p>
            <a:r>
              <a:rPr lang="en-CA" sz="2000" dirty="0" smtClean="0"/>
              <a:t>Implies an “I-Thou” inter-subjective relationship, rather than “I-It” where the other person is objectified (using Martin Buber’s terms)</a:t>
            </a:r>
          </a:p>
          <a:p>
            <a:pPr marL="0" indent="0">
              <a:buNone/>
            </a:pPr>
            <a:endParaRPr lang="en-CA" dirty="0"/>
          </a:p>
          <a:p>
            <a:pPr marL="0" indent="0">
              <a:buNone/>
            </a:pPr>
            <a:endParaRPr lang="en-CA" dirty="0"/>
          </a:p>
          <a:p>
            <a:endParaRPr lang="en-CA" dirty="0"/>
          </a:p>
        </p:txBody>
      </p:sp>
    </p:spTree>
    <p:extLst>
      <p:ext uri="{BB962C8B-B14F-4D97-AF65-F5344CB8AC3E}">
        <p14:creationId xmlns:p14="http://schemas.microsoft.com/office/powerpoint/2010/main" val="14638101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4. When the Past Interferes</a:t>
            </a:r>
            <a:endParaRPr lang="en-CA" dirty="0"/>
          </a:p>
        </p:txBody>
      </p:sp>
      <p:sp>
        <p:nvSpPr>
          <p:cNvPr id="3" name="Content Placeholder 2"/>
          <p:cNvSpPr>
            <a:spLocks noGrp="1"/>
          </p:cNvSpPr>
          <p:nvPr>
            <p:ph idx="1"/>
          </p:nvPr>
        </p:nvSpPr>
        <p:spPr>
          <a:xfrm>
            <a:off x="2589212" y="1765738"/>
            <a:ext cx="8915400" cy="4145484"/>
          </a:xfrm>
        </p:spPr>
        <p:txBody>
          <a:bodyPr>
            <a:normAutofit lnSpcReduction="10000"/>
          </a:bodyPr>
          <a:lstStyle/>
          <a:p>
            <a:r>
              <a:rPr lang="en-CA" sz="2000" dirty="0"/>
              <a:t>It is hard to be empathetic when you have a history of insecure </a:t>
            </a:r>
            <a:r>
              <a:rPr lang="en-CA" sz="2000" dirty="0" smtClean="0"/>
              <a:t>attachment: physiologically impairs emotion regulation, creates distorted mental models of relationships, predisposes to patterns of insensitive behavior that affect the next generation —e.g., </a:t>
            </a:r>
            <a:r>
              <a:rPr lang="en-CA" sz="2000" dirty="0" err="1" smtClean="0"/>
              <a:t>Aloofa</a:t>
            </a:r>
            <a:r>
              <a:rPr lang="en-CA" sz="2000" dirty="0" smtClean="0"/>
              <a:t> </a:t>
            </a:r>
          </a:p>
          <a:p>
            <a:r>
              <a:rPr lang="en-CA" sz="2000" dirty="0" smtClean="0"/>
              <a:t>Parental trauma, loss, and mental illness result in the most disorganized and damaging attachments</a:t>
            </a:r>
          </a:p>
          <a:p>
            <a:r>
              <a:rPr lang="en-CA" sz="2000" dirty="0" smtClean="0"/>
              <a:t>It may be difficult to empathize with people who remind us of a negative aspect of our past (transference)—e.g., Danny </a:t>
            </a:r>
            <a:r>
              <a:rPr lang="en-CA" sz="2000" dirty="0"/>
              <a:t>&amp; </a:t>
            </a:r>
            <a:r>
              <a:rPr lang="en-CA" sz="2000" dirty="0" smtClean="0"/>
              <a:t>Arjun</a:t>
            </a:r>
          </a:p>
          <a:p>
            <a:r>
              <a:rPr lang="en-CA" sz="2000" dirty="0" smtClean="0"/>
              <a:t>Mistrust or resentment due to past hurts can be a particular obstacle to empathy e.g., bullied child; Selena</a:t>
            </a:r>
          </a:p>
          <a:p>
            <a:r>
              <a:rPr lang="en-CA" sz="2000" dirty="0" smtClean="0"/>
              <a:t>Recognition of these issues and relevant change are hard, but freeing: try to remember your mentors more than your tormentors </a:t>
            </a:r>
            <a:endParaRPr lang="en-CA" sz="2000" dirty="0"/>
          </a:p>
          <a:p>
            <a:endParaRPr lang="en-CA" dirty="0"/>
          </a:p>
        </p:txBody>
      </p:sp>
    </p:spTree>
    <p:extLst>
      <p:ext uri="{BB962C8B-B14F-4D97-AF65-F5344CB8AC3E}">
        <p14:creationId xmlns:p14="http://schemas.microsoft.com/office/powerpoint/2010/main" val="9085183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5. Ideals that Promote Empathy</a:t>
            </a:r>
            <a:endParaRPr lang="en-CA" dirty="0"/>
          </a:p>
        </p:txBody>
      </p:sp>
      <p:sp>
        <p:nvSpPr>
          <p:cNvPr id="3" name="Content Placeholder 2"/>
          <p:cNvSpPr>
            <a:spLocks noGrp="1"/>
          </p:cNvSpPr>
          <p:nvPr>
            <p:ph idx="1"/>
          </p:nvPr>
        </p:nvSpPr>
        <p:spPr>
          <a:xfrm>
            <a:off x="2589212" y="1765738"/>
            <a:ext cx="8915400" cy="4145484"/>
          </a:xfrm>
        </p:spPr>
        <p:txBody>
          <a:bodyPr>
            <a:normAutofit/>
          </a:bodyPr>
          <a:lstStyle/>
          <a:p>
            <a:r>
              <a:rPr lang="en-CA" sz="2000" dirty="0" smtClean="0"/>
              <a:t>You can’t tell people what to believe</a:t>
            </a:r>
          </a:p>
          <a:p>
            <a:r>
              <a:rPr lang="en-CA" sz="2000" dirty="0" smtClean="0"/>
              <a:t>A focus on future reward accessible only to a few deserving individuals typically reduces empathy (empathy requires a present-moment focus; empathy acknowledges interdependence and therefore the value of all)</a:t>
            </a:r>
          </a:p>
          <a:p>
            <a:r>
              <a:rPr lang="en-CA" sz="2000" dirty="0" smtClean="0"/>
              <a:t>Tribalism is empathy only toward kin; that’s why we need more than oxytocin to be empathetic!</a:t>
            </a:r>
          </a:p>
          <a:p>
            <a:r>
              <a:rPr lang="en-CA" sz="2000" dirty="0" smtClean="0"/>
              <a:t>When patients don’t share our ideals, it can be difficult to show empathy: until we see how their potential and their enjoyment of life are limited by their ideals; when we focus on helping them develop a fuller life, ideals sometimes no longer take centre stage </a:t>
            </a:r>
          </a:p>
          <a:p>
            <a:pPr marL="0" indent="0">
              <a:buNone/>
            </a:pPr>
            <a:endParaRPr lang="en-CA" dirty="0"/>
          </a:p>
          <a:p>
            <a:endParaRPr lang="en-CA" dirty="0"/>
          </a:p>
        </p:txBody>
      </p:sp>
    </p:spTree>
    <p:extLst>
      <p:ext uri="{BB962C8B-B14F-4D97-AF65-F5344CB8AC3E}">
        <p14:creationId xmlns:p14="http://schemas.microsoft.com/office/powerpoint/2010/main" val="19888564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84314"/>
            <a:ext cx="8911687" cy="1280890"/>
          </a:xfrm>
        </p:spPr>
        <p:txBody>
          <a:bodyPr/>
          <a:lstStyle/>
          <a:p>
            <a:r>
              <a:rPr lang="en-CA" dirty="0" smtClean="0"/>
              <a:t>6. Empathy and Therapeutic Change</a:t>
            </a:r>
            <a:endParaRPr lang="en-CA" dirty="0"/>
          </a:p>
        </p:txBody>
      </p:sp>
      <p:sp>
        <p:nvSpPr>
          <p:cNvPr id="3" name="Content Placeholder 2"/>
          <p:cNvSpPr>
            <a:spLocks noGrp="1"/>
          </p:cNvSpPr>
          <p:nvPr>
            <p:ph idx="1"/>
          </p:nvPr>
        </p:nvSpPr>
        <p:spPr>
          <a:xfrm>
            <a:off x="2589212" y="1665204"/>
            <a:ext cx="8915400" cy="4523856"/>
          </a:xfrm>
        </p:spPr>
        <p:txBody>
          <a:bodyPr>
            <a:normAutofit/>
          </a:bodyPr>
          <a:lstStyle/>
          <a:p>
            <a:pPr marL="0" indent="0">
              <a:buNone/>
            </a:pPr>
            <a:r>
              <a:rPr lang="en-CA" sz="2400" dirty="0" smtClean="0"/>
              <a:t>“You’re wonderful just as you are…so change!”  </a:t>
            </a:r>
          </a:p>
          <a:p>
            <a:pPr marL="0" indent="0">
              <a:buNone/>
            </a:pPr>
            <a:r>
              <a:rPr lang="en-CA" sz="2400" dirty="0" smtClean="0"/>
              <a:t>	--when we feel understood and validated, we no longer feel so threatened by new experiences</a:t>
            </a:r>
          </a:p>
          <a:p>
            <a:pPr marL="0" indent="0">
              <a:buNone/>
            </a:pPr>
            <a:endParaRPr lang="en-CA" sz="2400" dirty="0" smtClean="0"/>
          </a:p>
          <a:p>
            <a:pPr marL="0" indent="0">
              <a:buNone/>
            </a:pPr>
            <a:r>
              <a:rPr lang="en-CA" sz="2400" dirty="0"/>
              <a:t>“Empathy is in itself a healing agent…it brings even the most frightened client into the </a:t>
            </a:r>
            <a:r>
              <a:rPr lang="en-CA" sz="2400" dirty="0" smtClean="0"/>
              <a:t>human race</a:t>
            </a:r>
            <a:r>
              <a:rPr lang="en-CA" sz="2400" dirty="0"/>
              <a:t>. If a person is understood, he or she belongs." </a:t>
            </a:r>
            <a:endParaRPr lang="en-CA" sz="2400" dirty="0" smtClean="0"/>
          </a:p>
          <a:p>
            <a:pPr marL="0" indent="0">
              <a:buNone/>
            </a:pPr>
            <a:r>
              <a:rPr lang="en-CA" sz="2400" dirty="0" smtClean="0"/>
              <a:t>	--</a:t>
            </a:r>
            <a:r>
              <a:rPr lang="en-CA" sz="2400" dirty="0"/>
              <a:t>Carl Rogers </a:t>
            </a:r>
          </a:p>
          <a:p>
            <a:pPr marL="0" indent="0">
              <a:buNone/>
            </a:pPr>
            <a:endParaRPr lang="en-CA" dirty="0" smtClean="0"/>
          </a:p>
          <a:p>
            <a:endParaRPr lang="en-CA" dirty="0"/>
          </a:p>
        </p:txBody>
      </p:sp>
    </p:spTree>
    <p:extLst>
      <p:ext uri="{BB962C8B-B14F-4D97-AF65-F5344CB8AC3E}">
        <p14:creationId xmlns:p14="http://schemas.microsoft.com/office/powerpoint/2010/main" val="17041791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Empathy in Therapy</a:t>
            </a:r>
            <a:endParaRPr lang="en-CA" dirty="0"/>
          </a:p>
        </p:txBody>
      </p:sp>
      <p:sp>
        <p:nvSpPr>
          <p:cNvPr id="3" name="Content Placeholder 2"/>
          <p:cNvSpPr>
            <a:spLocks noGrp="1"/>
          </p:cNvSpPr>
          <p:nvPr>
            <p:ph idx="1"/>
          </p:nvPr>
        </p:nvSpPr>
        <p:spPr/>
        <p:txBody>
          <a:bodyPr>
            <a:normAutofit/>
          </a:bodyPr>
          <a:lstStyle/>
          <a:p>
            <a:r>
              <a:rPr lang="en-CA" sz="2000" dirty="0"/>
              <a:t>Empathetic assessment includes respecting the right </a:t>
            </a:r>
            <a:r>
              <a:rPr lang="en-CA" sz="2000" i="1" dirty="0"/>
              <a:t>not</a:t>
            </a:r>
            <a:r>
              <a:rPr lang="en-CA" sz="2000" dirty="0"/>
              <a:t> to talk about certain issues, and time for calming down and constructive </a:t>
            </a:r>
            <a:r>
              <a:rPr lang="en-CA" sz="2000" dirty="0" smtClean="0"/>
              <a:t>comments at the end, so it’s a therapeutic (not traumatic) event</a:t>
            </a:r>
            <a:endParaRPr lang="en-CA" sz="2000" dirty="0"/>
          </a:p>
          <a:p>
            <a:r>
              <a:rPr lang="en-CA" sz="2000" dirty="0"/>
              <a:t>Empathetic treatment considers the impact of the treatment on those around the patient (e.g., </a:t>
            </a:r>
            <a:r>
              <a:rPr lang="en-CA" sz="2000" dirty="0" smtClean="0"/>
              <a:t>Jason’s anxiety; ask family effects)</a:t>
            </a:r>
            <a:endParaRPr lang="en-CA" sz="2000" dirty="0"/>
          </a:p>
          <a:p>
            <a:r>
              <a:rPr lang="en-CA" sz="2000" dirty="0"/>
              <a:t>When “burned out”, take a vacation rather than being a therapist who offers only “canned empathy”</a:t>
            </a:r>
          </a:p>
          <a:p>
            <a:r>
              <a:rPr lang="en-CA" sz="2000" dirty="0"/>
              <a:t>Try to learn from “empathetic disconnect” with </a:t>
            </a:r>
            <a:r>
              <a:rPr lang="en-CA" sz="2000" dirty="0" smtClean="0"/>
              <a:t>patients: counter-transference, different world views, defensiveness, resistance to change/wrong treatment</a:t>
            </a:r>
            <a:endParaRPr lang="en-CA" sz="2000" dirty="0"/>
          </a:p>
          <a:p>
            <a:pPr marL="0" indent="0">
              <a:buNone/>
            </a:pPr>
            <a:endParaRPr lang="en-CA" dirty="0"/>
          </a:p>
        </p:txBody>
      </p:sp>
    </p:spTree>
    <p:extLst>
      <p:ext uri="{BB962C8B-B14F-4D97-AF65-F5344CB8AC3E}">
        <p14:creationId xmlns:p14="http://schemas.microsoft.com/office/powerpoint/2010/main" val="3499790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Empathy in Therapy (2)</a:t>
            </a:r>
            <a:endParaRPr lang="en-CA" dirty="0"/>
          </a:p>
        </p:txBody>
      </p:sp>
      <p:sp>
        <p:nvSpPr>
          <p:cNvPr id="3" name="Content Placeholder 2"/>
          <p:cNvSpPr>
            <a:spLocks noGrp="1"/>
          </p:cNvSpPr>
          <p:nvPr>
            <p:ph idx="1"/>
          </p:nvPr>
        </p:nvSpPr>
        <p:spPr/>
        <p:txBody>
          <a:bodyPr/>
          <a:lstStyle/>
          <a:p>
            <a:r>
              <a:rPr lang="en-CA" sz="2000" dirty="0"/>
              <a:t>Supplement therapy with calming, centering activities that promote an outward </a:t>
            </a:r>
            <a:r>
              <a:rPr lang="en-CA" sz="2000" dirty="0" smtClean="0"/>
              <a:t>focus (e.g., exercise, mindfulness, artistic pursuits, altruism, positive sensory experiences, full concentration activities)</a:t>
            </a:r>
            <a:endParaRPr lang="en-CA" sz="2000" dirty="0"/>
          </a:p>
          <a:p>
            <a:r>
              <a:rPr lang="en-CA" sz="2000" dirty="0"/>
              <a:t>Attend to spiritual and meaning-focused questions/themes, especially when people are facing difficult life </a:t>
            </a:r>
            <a:r>
              <a:rPr lang="en-CA" sz="2000" dirty="0" smtClean="0"/>
              <a:t>events, e.g., focusing less on big existential meaning &amp; more on the meaning found in responding well, as the situation calls for (Frankl’s chess analogy)</a:t>
            </a:r>
            <a:endParaRPr lang="en-CA" sz="2000" dirty="0"/>
          </a:p>
          <a:p>
            <a:r>
              <a:rPr lang="en-CA" sz="2000" dirty="0"/>
              <a:t>Advocate for better mental health </a:t>
            </a:r>
            <a:r>
              <a:rPr lang="en-CA" sz="2000" dirty="0" smtClean="0"/>
              <a:t>services/systems (e.g., funding for psychological/developmental therapies; multiplier effect of training people in remote areas in evidence-based care)</a:t>
            </a:r>
            <a:endParaRPr lang="en-CA" sz="2000" dirty="0"/>
          </a:p>
          <a:p>
            <a:endParaRPr lang="en-CA" dirty="0"/>
          </a:p>
        </p:txBody>
      </p:sp>
    </p:spTree>
    <p:extLst>
      <p:ext uri="{BB962C8B-B14F-4D97-AF65-F5344CB8AC3E}">
        <p14:creationId xmlns:p14="http://schemas.microsoft.com/office/powerpoint/2010/main" val="226595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 Empathetic Parenting</a:t>
            </a:r>
            <a:endParaRPr lang="en-CA" dirty="0"/>
          </a:p>
        </p:txBody>
      </p:sp>
      <p:sp>
        <p:nvSpPr>
          <p:cNvPr id="3" name="Content Placeholder 2"/>
          <p:cNvSpPr>
            <a:spLocks noGrp="1"/>
          </p:cNvSpPr>
          <p:nvPr>
            <p:ph idx="1"/>
          </p:nvPr>
        </p:nvSpPr>
        <p:spPr>
          <a:xfrm>
            <a:off x="2589212" y="1434662"/>
            <a:ext cx="8915400" cy="4682359"/>
          </a:xfrm>
        </p:spPr>
        <p:txBody>
          <a:bodyPr>
            <a:normAutofit/>
          </a:bodyPr>
          <a:lstStyle/>
          <a:p>
            <a:endParaRPr lang="en-CA" dirty="0"/>
          </a:p>
          <a:p>
            <a:r>
              <a:rPr lang="en-CA" sz="2000" dirty="0" smtClean="0"/>
              <a:t>Secure attachment is a good place to start, because feeling cared for motivates caring about others; parental trauma, loss, or illness (physical or mental) can make this difficult</a:t>
            </a:r>
          </a:p>
          <a:p>
            <a:r>
              <a:rPr lang="en-CA" sz="2000" dirty="0" smtClean="0"/>
              <a:t>Parental support from other adults is often needed (practical and emotional), including flexible workplace policies</a:t>
            </a:r>
          </a:p>
          <a:p>
            <a:r>
              <a:rPr lang="en-CA" sz="2000" dirty="0" smtClean="0"/>
              <a:t>Parents can model empathy as well as good self-care, healthy coping with stress, inclusive attitudes, and cooperation and fun (not just “winning”)</a:t>
            </a:r>
          </a:p>
        </p:txBody>
      </p:sp>
    </p:spTree>
    <p:extLst>
      <p:ext uri="{BB962C8B-B14F-4D97-AF65-F5344CB8AC3E}">
        <p14:creationId xmlns:p14="http://schemas.microsoft.com/office/powerpoint/2010/main" val="27167769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Empathetic Parenting (2)</a:t>
            </a:r>
            <a:endParaRPr lang="en-CA" dirty="0"/>
          </a:p>
        </p:txBody>
      </p:sp>
      <p:sp>
        <p:nvSpPr>
          <p:cNvPr id="3" name="Content Placeholder 2"/>
          <p:cNvSpPr>
            <a:spLocks noGrp="1"/>
          </p:cNvSpPr>
          <p:nvPr>
            <p:ph idx="1"/>
          </p:nvPr>
        </p:nvSpPr>
        <p:spPr/>
        <p:txBody>
          <a:bodyPr/>
          <a:lstStyle/>
          <a:p>
            <a:r>
              <a:rPr lang="en-CA" sz="2000" dirty="0"/>
              <a:t>Parents can encourage children to put themselves in others’ shoes (e.g., storybook </a:t>
            </a:r>
            <a:r>
              <a:rPr lang="en-CA" sz="2000" dirty="0" smtClean="0"/>
              <a:t>villains as </a:t>
            </a:r>
            <a:r>
              <a:rPr lang="en-CA" sz="2000" smtClean="0"/>
              <a:t>in Maleficent) </a:t>
            </a:r>
            <a:endParaRPr lang="en-CA" sz="2000" dirty="0"/>
          </a:p>
          <a:p>
            <a:r>
              <a:rPr lang="en-CA" sz="2000" dirty="0"/>
              <a:t>Parents can limit exposure to violent, dehumanizing media or at least talk about it in terms of real human beings and relationships</a:t>
            </a:r>
          </a:p>
          <a:p>
            <a:r>
              <a:rPr lang="en-CA" sz="2000" dirty="0"/>
              <a:t>Parents can set limits kindly and consistently, with the child’s best interest in mind</a:t>
            </a:r>
          </a:p>
          <a:p>
            <a:r>
              <a:rPr lang="en-CA" sz="2000" dirty="0"/>
              <a:t>Children with differences/special needs can pose particular challenges to parental empathy (see “Far from the Tree”)</a:t>
            </a:r>
          </a:p>
          <a:p>
            <a:endParaRPr lang="en-CA" dirty="0"/>
          </a:p>
        </p:txBody>
      </p:sp>
    </p:spTree>
    <p:extLst>
      <p:ext uri="{BB962C8B-B14F-4D97-AF65-F5344CB8AC3E}">
        <p14:creationId xmlns:p14="http://schemas.microsoft.com/office/powerpoint/2010/main" val="2829993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Disclaimer</a:t>
            </a:r>
            <a:endParaRPr lang="en-CA" dirty="0"/>
          </a:p>
        </p:txBody>
      </p:sp>
      <p:sp>
        <p:nvSpPr>
          <p:cNvPr id="3" name="Content Placeholder 2"/>
          <p:cNvSpPr>
            <a:spLocks noGrp="1"/>
          </p:cNvSpPr>
          <p:nvPr>
            <p:ph idx="1"/>
          </p:nvPr>
        </p:nvSpPr>
        <p:spPr/>
        <p:txBody>
          <a:bodyPr>
            <a:normAutofit/>
          </a:bodyPr>
          <a:lstStyle/>
          <a:p>
            <a:pPr marL="0" indent="0">
              <a:buNone/>
            </a:pPr>
            <a:r>
              <a:rPr lang="en-CA" sz="2400" u="sng" dirty="0" smtClean="0"/>
              <a:t>Conflicts</a:t>
            </a:r>
            <a:endParaRPr lang="en-CA" sz="2400" u="sng" dirty="0"/>
          </a:p>
          <a:p>
            <a:r>
              <a:rPr lang="en-CA" sz="2400" dirty="0" smtClean="0"/>
              <a:t>I get book royalties from Routledge, Guilford, and Barron’s Educational Series; my book “Developing Empathy” with Routledge is the most relevant</a:t>
            </a:r>
          </a:p>
          <a:p>
            <a:r>
              <a:rPr lang="en-CA" sz="2400" dirty="0" smtClean="0"/>
              <a:t>I have done unrestricted talks for Shire &amp; Janssen</a:t>
            </a:r>
            <a:endParaRPr lang="en-CA" sz="2400" dirty="0"/>
          </a:p>
        </p:txBody>
      </p:sp>
    </p:spTree>
    <p:extLst>
      <p:ext uri="{BB962C8B-B14F-4D97-AF65-F5344CB8AC3E}">
        <p14:creationId xmlns:p14="http://schemas.microsoft.com/office/powerpoint/2010/main" val="25742927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8. Benefits to Individuals and Communities</a:t>
            </a:r>
            <a:endParaRPr lang="en-CA" dirty="0"/>
          </a:p>
        </p:txBody>
      </p:sp>
      <p:sp>
        <p:nvSpPr>
          <p:cNvPr id="3" name="Content Placeholder 2"/>
          <p:cNvSpPr>
            <a:spLocks noGrp="1"/>
          </p:cNvSpPr>
          <p:nvPr>
            <p:ph idx="1"/>
          </p:nvPr>
        </p:nvSpPr>
        <p:spPr>
          <a:xfrm>
            <a:off x="2589212" y="1905000"/>
            <a:ext cx="8915400" cy="4006222"/>
          </a:xfrm>
        </p:spPr>
        <p:txBody>
          <a:bodyPr>
            <a:normAutofit lnSpcReduction="10000"/>
          </a:bodyPr>
          <a:lstStyle/>
          <a:p>
            <a:endParaRPr lang="en-CA" dirty="0" smtClean="0"/>
          </a:p>
          <a:p>
            <a:r>
              <a:rPr lang="en-CA" sz="2000" i="1" dirty="0"/>
              <a:t>“The forest is mankind, and the hill is the world… Trees of different names stand side by side.  The trees fall and die and help the young grow.  Even the crooked sticks help to build the world. And all the nations have to build that forest.”</a:t>
            </a:r>
            <a:r>
              <a:rPr lang="en-CA" sz="2000" dirty="0"/>
              <a:t>   --Chief Walking Buffalo </a:t>
            </a:r>
            <a:endParaRPr lang="en-CA" sz="2000" dirty="0" smtClean="0"/>
          </a:p>
          <a:p>
            <a:pPr marL="0" indent="0">
              <a:buNone/>
            </a:pPr>
            <a:endParaRPr lang="en-CA" sz="2000" dirty="0"/>
          </a:p>
          <a:p>
            <a:r>
              <a:rPr lang="en-CA" sz="2000" dirty="0" smtClean="0"/>
              <a:t>Individual benefits include lower vulnerability to anxiety, depression, and aggressive behavior; increased resilience; better school and work adjustment; greater cooperation and community involvement</a:t>
            </a:r>
          </a:p>
          <a:p>
            <a:r>
              <a:rPr lang="en-CA" sz="2000" dirty="0"/>
              <a:t>C</a:t>
            </a:r>
            <a:r>
              <a:rPr lang="en-CA" sz="2000" dirty="0" smtClean="0"/>
              <a:t>ommunity benefits are myriad (see table), e.g., Mrs</a:t>
            </a:r>
            <a:r>
              <a:rPr lang="en-CA" sz="2000" dirty="0"/>
              <a:t>. </a:t>
            </a:r>
            <a:r>
              <a:rPr lang="en-CA" sz="2000" dirty="0" smtClean="0"/>
              <a:t>Finney</a:t>
            </a:r>
          </a:p>
          <a:p>
            <a:pPr marL="0" indent="0">
              <a:buNone/>
            </a:pPr>
            <a:r>
              <a:rPr lang="en-CA" sz="2000" i="1" dirty="0"/>
              <a:t> </a:t>
            </a:r>
            <a:endParaRPr lang="en-CA" sz="2000" dirty="0"/>
          </a:p>
        </p:txBody>
      </p:sp>
    </p:spTree>
    <p:extLst>
      <p:ext uri="{BB962C8B-B14F-4D97-AF65-F5344CB8AC3E}">
        <p14:creationId xmlns:p14="http://schemas.microsoft.com/office/powerpoint/2010/main" val="269795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Empathetic Communities</a:t>
            </a:r>
            <a:endParaRPr lang="en-CA" dirty="0"/>
          </a:p>
        </p:txBody>
      </p:sp>
      <p:sp>
        <p:nvSpPr>
          <p:cNvPr id="4" name="Text Placeholder 3"/>
          <p:cNvSpPr>
            <a:spLocks noGrp="1"/>
          </p:cNvSpPr>
          <p:nvPr>
            <p:ph type="body" idx="1"/>
          </p:nvPr>
        </p:nvSpPr>
        <p:spPr>
          <a:xfrm>
            <a:off x="2865982" y="1393213"/>
            <a:ext cx="3992732" cy="576262"/>
          </a:xfrm>
        </p:spPr>
        <p:txBody>
          <a:bodyPr/>
          <a:lstStyle/>
          <a:p>
            <a:r>
              <a:rPr lang="en-CA" dirty="0" smtClean="0"/>
              <a:t>Empathetic Community</a:t>
            </a:r>
            <a:endParaRPr lang="en-CA" dirty="0"/>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3442945685"/>
              </p:ext>
            </p:extLst>
          </p:nvPr>
        </p:nvGraphicFramePr>
        <p:xfrm>
          <a:off x="2865982" y="2081050"/>
          <a:ext cx="3582115" cy="3902751"/>
        </p:xfrm>
        <a:graphic>
          <a:graphicData uri="http://schemas.openxmlformats.org/drawingml/2006/table">
            <a:tbl>
              <a:tblPr firstRow="1" firstCol="1" bandRow="1">
                <a:tableStyleId>{5C22544A-7EE6-4342-B048-85BDC9FD1C3A}</a:tableStyleId>
              </a:tblPr>
              <a:tblGrid>
                <a:gridCol w="3582115"/>
              </a:tblGrid>
              <a:tr h="255879">
                <a:tc>
                  <a:txBody>
                    <a:bodyPr/>
                    <a:lstStyle/>
                    <a:p>
                      <a:pPr>
                        <a:lnSpc>
                          <a:spcPct val="115000"/>
                        </a:lnSpc>
                        <a:spcAft>
                          <a:spcPts val="1000"/>
                        </a:spcAft>
                      </a:pPr>
                      <a:r>
                        <a:rPr lang="en-CA" sz="1200" dirty="0">
                          <a:effectLst/>
                        </a:rPr>
                        <a:t>Leader Inspires Hope</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55879">
                <a:tc>
                  <a:txBody>
                    <a:bodyPr/>
                    <a:lstStyle/>
                    <a:p>
                      <a:pPr>
                        <a:lnSpc>
                          <a:spcPct val="115000"/>
                        </a:lnSpc>
                        <a:spcAft>
                          <a:spcPts val="1000"/>
                        </a:spcAft>
                      </a:pPr>
                      <a:r>
                        <a:rPr lang="en-CA" sz="1200" dirty="0">
                          <a:effectLst/>
                        </a:rPr>
                        <a:t>Diversity Is Celebrated</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55879">
                <a:tc>
                  <a:txBody>
                    <a:bodyPr/>
                    <a:lstStyle/>
                    <a:p>
                      <a:pPr>
                        <a:lnSpc>
                          <a:spcPct val="115000"/>
                        </a:lnSpc>
                        <a:spcAft>
                          <a:spcPts val="1000"/>
                        </a:spcAft>
                      </a:pPr>
                      <a:r>
                        <a:rPr lang="en-CA" sz="1200" dirty="0">
                          <a:effectLst/>
                        </a:rPr>
                        <a:t>Everyone’s Contribution is Valued</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29698">
                <a:tc>
                  <a:txBody>
                    <a:bodyPr/>
                    <a:lstStyle/>
                    <a:p>
                      <a:pPr>
                        <a:lnSpc>
                          <a:spcPct val="115000"/>
                        </a:lnSpc>
                        <a:spcAft>
                          <a:spcPts val="1000"/>
                        </a:spcAft>
                      </a:pPr>
                      <a:r>
                        <a:rPr lang="en-CA" sz="1200" dirty="0">
                          <a:effectLst/>
                        </a:rPr>
                        <a:t>Everyone’s basic needs are addressed</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29698">
                <a:tc>
                  <a:txBody>
                    <a:bodyPr/>
                    <a:lstStyle/>
                    <a:p>
                      <a:pPr>
                        <a:lnSpc>
                          <a:spcPct val="115000"/>
                        </a:lnSpc>
                        <a:spcAft>
                          <a:spcPts val="1000"/>
                        </a:spcAft>
                      </a:pPr>
                      <a:r>
                        <a:rPr lang="en-CA" sz="1200" dirty="0">
                          <a:effectLst/>
                        </a:rPr>
                        <a:t>The Success of the Group Is Celebrated</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55879">
                <a:tc>
                  <a:txBody>
                    <a:bodyPr/>
                    <a:lstStyle/>
                    <a:p>
                      <a:pPr>
                        <a:lnSpc>
                          <a:spcPct val="115000"/>
                        </a:lnSpc>
                        <a:spcAft>
                          <a:spcPts val="1000"/>
                        </a:spcAft>
                      </a:pPr>
                      <a:r>
                        <a:rPr lang="en-CA" sz="1200" dirty="0">
                          <a:effectLst/>
                        </a:rPr>
                        <a:t>Mutual Respect </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55879">
                <a:tc>
                  <a:txBody>
                    <a:bodyPr/>
                    <a:lstStyle/>
                    <a:p>
                      <a:pPr>
                        <a:lnSpc>
                          <a:spcPct val="115000"/>
                        </a:lnSpc>
                        <a:spcAft>
                          <a:spcPts val="1000"/>
                        </a:spcAft>
                      </a:pPr>
                      <a:r>
                        <a:rPr lang="en-CA" sz="1200" dirty="0">
                          <a:effectLst/>
                        </a:rPr>
                        <a:t>Mutual Support</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29698">
                <a:tc>
                  <a:txBody>
                    <a:bodyPr/>
                    <a:lstStyle/>
                    <a:p>
                      <a:pPr>
                        <a:lnSpc>
                          <a:spcPct val="115000"/>
                        </a:lnSpc>
                        <a:spcAft>
                          <a:spcPts val="1000"/>
                        </a:spcAft>
                      </a:pPr>
                      <a:r>
                        <a:rPr lang="en-CA" sz="1200" dirty="0">
                          <a:effectLst/>
                        </a:rPr>
                        <a:t>Belonging and Independent Thought are </a:t>
                      </a:r>
                      <a:r>
                        <a:rPr lang="en-CA" sz="1200" dirty="0" smtClean="0">
                          <a:effectLst/>
                        </a:rPr>
                        <a:t>Balanced</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55879">
                <a:tc>
                  <a:txBody>
                    <a:bodyPr/>
                    <a:lstStyle/>
                    <a:p>
                      <a:pPr>
                        <a:lnSpc>
                          <a:spcPct val="115000"/>
                        </a:lnSpc>
                        <a:spcAft>
                          <a:spcPts val="1000"/>
                        </a:spcAft>
                      </a:pPr>
                      <a:r>
                        <a:rPr lang="en-CA" sz="1200" dirty="0">
                          <a:effectLst/>
                        </a:rPr>
                        <a:t>Ethics Is Dictated From the Top</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22504">
                <a:tc>
                  <a:txBody>
                    <a:bodyPr/>
                    <a:lstStyle/>
                    <a:p>
                      <a:pPr>
                        <a:lnSpc>
                          <a:spcPct val="115000"/>
                        </a:lnSpc>
                        <a:spcAft>
                          <a:spcPts val="1000"/>
                        </a:spcAft>
                      </a:pPr>
                      <a:r>
                        <a:rPr lang="en-CA" sz="1200" dirty="0">
                          <a:effectLst/>
                        </a:rPr>
                        <a:t>Humble, interpersonal solutions  to </a:t>
                      </a:r>
                      <a:r>
                        <a:rPr lang="en-CA" sz="1200" dirty="0" smtClean="0">
                          <a:effectLst/>
                        </a:rPr>
                        <a:t>problems</a:t>
                      </a:r>
                      <a:endParaRPr lang="en-CA" sz="1100" dirty="0">
                        <a:effectLst/>
                      </a:endParaRPr>
                    </a:p>
                  </a:txBody>
                  <a:tcPr marL="68580" marR="68580" marT="0" marB="0"/>
                </a:tc>
              </a:tr>
              <a:tr h="255879">
                <a:tc>
                  <a:txBody>
                    <a:bodyPr/>
                    <a:lstStyle/>
                    <a:p>
                      <a:pPr>
                        <a:lnSpc>
                          <a:spcPct val="115000"/>
                        </a:lnSpc>
                        <a:spcAft>
                          <a:spcPts val="1000"/>
                        </a:spcAft>
                      </a:pPr>
                      <a:r>
                        <a:rPr lang="en-CA" sz="1200" dirty="0">
                          <a:effectLst/>
                        </a:rPr>
                        <a:t>Universality</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6" name="Text Placeholder 5"/>
          <p:cNvSpPr>
            <a:spLocks noGrp="1"/>
          </p:cNvSpPr>
          <p:nvPr>
            <p:ph type="body" sz="quarter" idx="3"/>
          </p:nvPr>
        </p:nvSpPr>
        <p:spPr>
          <a:xfrm>
            <a:off x="7505610" y="1368140"/>
            <a:ext cx="3999001" cy="576262"/>
          </a:xfrm>
        </p:spPr>
        <p:txBody>
          <a:bodyPr/>
          <a:lstStyle/>
          <a:p>
            <a:r>
              <a:rPr lang="en-CA" dirty="0" smtClean="0"/>
              <a:t>Unhealthy Organization</a:t>
            </a:r>
            <a:endParaRPr lang="en-CA" dirty="0"/>
          </a:p>
        </p:txBody>
      </p:sp>
      <p:graphicFrame>
        <p:nvGraphicFramePr>
          <p:cNvPr id="9" name="Content Placeholder 8"/>
          <p:cNvGraphicFramePr>
            <a:graphicFrameLocks noGrp="1"/>
          </p:cNvGraphicFramePr>
          <p:nvPr>
            <p:ph sz="quarter" idx="4"/>
            <p:extLst>
              <p:ext uri="{D42A27DB-BD31-4B8C-83A1-F6EECF244321}">
                <p14:modId xmlns:p14="http://schemas.microsoft.com/office/powerpoint/2010/main" val="3390882542"/>
              </p:ext>
            </p:extLst>
          </p:nvPr>
        </p:nvGraphicFramePr>
        <p:xfrm>
          <a:off x="7267903" y="2081049"/>
          <a:ext cx="3610304" cy="3902752"/>
        </p:xfrm>
        <a:graphic>
          <a:graphicData uri="http://schemas.openxmlformats.org/drawingml/2006/table">
            <a:tbl>
              <a:tblPr firstRow="1" firstCol="1" bandRow="1">
                <a:tableStyleId>{5C22544A-7EE6-4342-B048-85BDC9FD1C3A}</a:tableStyleId>
              </a:tblPr>
              <a:tblGrid>
                <a:gridCol w="3610304"/>
              </a:tblGrid>
              <a:tr h="224030">
                <a:tc>
                  <a:txBody>
                    <a:bodyPr/>
                    <a:lstStyle/>
                    <a:p>
                      <a:pPr>
                        <a:lnSpc>
                          <a:spcPct val="115000"/>
                        </a:lnSpc>
                        <a:spcAft>
                          <a:spcPts val="1000"/>
                        </a:spcAft>
                      </a:pPr>
                      <a:r>
                        <a:rPr lang="en-CA" sz="1200" dirty="0">
                          <a:effectLst/>
                        </a:rPr>
                        <a:t>Leader’s Ideology Based on Fear</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4030">
                <a:tc>
                  <a:txBody>
                    <a:bodyPr/>
                    <a:lstStyle/>
                    <a:p>
                      <a:pPr>
                        <a:lnSpc>
                          <a:spcPct val="115000"/>
                        </a:lnSpc>
                        <a:spcAft>
                          <a:spcPts val="1000"/>
                        </a:spcAft>
                      </a:pPr>
                      <a:r>
                        <a:rPr lang="en-CA" sz="1200" dirty="0">
                          <a:effectLst/>
                        </a:rPr>
                        <a:t>Outsiders are Perceived as Threats</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63767">
                <a:tc>
                  <a:txBody>
                    <a:bodyPr/>
                    <a:lstStyle/>
                    <a:p>
                      <a:pPr>
                        <a:lnSpc>
                          <a:spcPct val="115000"/>
                        </a:lnSpc>
                        <a:spcAft>
                          <a:spcPts val="1000"/>
                        </a:spcAft>
                      </a:pPr>
                      <a:r>
                        <a:rPr lang="en-CA" sz="1200" dirty="0">
                          <a:effectLst/>
                        </a:rPr>
                        <a:t>Winners and Losers are Clearly Defined</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4030">
                <a:tc>
                  <a:txBody>
                    <a:bodyPr/>
                    <a:lstStyle/>
                    <a:p>
                      <a:pPr>
                        <a:lnSpc>
                          <a:spcPct val="115000"/>
                        </a:lnSpc>
                        <a:spcAft>
                          <a:spcPts val="1000"/>
                        </a:spcAft>
                      </a:pPr>
                      <a:r>
                        <a:rPr lang="en-CA" sz="1200" dirty="0">
                          <a:effectLst/>
                        </a:rPr>
                        <a:t>“Losers” are neglected or fired</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03504">
                <a:tc>
                  <a:txBody>
                    <a:bodyPr/>
                    <a:lstStyle/>
                    <a:p>
                      <a:pPr>
                        <a:lnSpc>
                          <a:spcPct val="115000"/>
                        </a:lnSpc>
                        <a:spcAft>
                          <a:spcPts val="1000"/>
                        </a:spcAft>
                      </a:pPr>
                      <a:r>
                        <a:rPr lang="en-CA" sz="1200" dirty="0">
                          <a:effectLst/>
                        </a:rPr>
                        <a:t>Lip-Service to Teamwork; Advancement </a:t>
                      </a:r>
                      <a:r>
                        <a:rPr lang="en-CA" sz="1200" dirty="0" smtClean="0">
                          <a:effectLst/>
                        </a:rPr>
                        <a:t>based </a:t>
                      </a:r>
                      <a:r>
                        <a:rPr lang="en-CA" sz="1200" dirty="0">
                          <a:effectLst/>
                        </a:rPr>
                        <a:t>on Individual Achievement</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4030">
                <a:tc>
                  <a:txBody>
                    <a:bodyPr/>
                    <a:lstStyle/>
                    <a:p>
                      <a:pPr>
                        <a:lnSpc>
                          <a:spcPct val="115000"/>
                        </a:lnSpc>
                        <a:spcAft>
                          <a:spcPts val="1000"/>
                        </a:spcAft>
                      </a:pPr>
                      <a:r>
                        <a:rPr lang="en-CA" sz="1200" dirty="0">
                          <a:effectLst/>
                        </a:rPr>
                        <a:t>“Losers” are Disparaged</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4030">
                <a:tc>
                  <a:txBody>
                    <a:bodyPr/>
                    <a:lstStyle/>
                    <a:p>
                      <a:pPr>
                        <a:lnSpc>
                          <a:spcPct val="115000"/>
                        </a:lnSpc>
                        <a:spcAft>
                          <a:spcPts val="1000"/>
                        </a:spcAft>
                      </a:pPr>
                      <a:r>
                        <a:rPr lang="en-CA" sz="1200" dirty="0">
                          <a:effectLst/>
                        </a:rPr>
                        <a:t>Looking Out for Number One</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4030">
                <a:tc>
                  <a:txBody>
                    <a:bodyPr/>
                    <a:lstStyle/>
                    <a:p>
                      <a:pPr>
                        <a:lnSpc>
                          <a:spcPct val="115000"/>
                        </a:lnSpc>
                        <a:spcAft>
                          <a:spcPts val="1000"/>
                        </a:spcAft>
                      </a:pPr>
                      <a:r>
                        <a:rPr lang="en-CA" sz="1200" dirty="0">
                          <a:effectLst/>
                        </a:rPr>
                        <a:t>Group Think</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03504">
                <a:tc>
                  <a:txBody>
                    <a:bodyPr/>
                    <a:lstStyle/>
                    <a:p>
                      <a:pPr>
                        <a:lnSpc>
                          <a:spcPct val="115000"/>
                        </a:lnSpc>
                        <a:spcAft>
                          <a:spcPts val="1000"/>
                        </a:spcAft>
                      </a:pPr>
                      <a:r>
                        <a:rPr lang="en-CA" sz="1200" dirty="0">
                          <a:effectLst/>
                        </a:rPr>
                        <a:t>Ethical Behavior is a By-Product of </a:t>
                      </a:r>
                      <a:r>
                        <a:rPr lang="en-CA" sz="1200" dirty="0" smtClean="0">
                          <a:effectLst/>
                        </a:rPr>
                        <a:t>Cooperative </a:t>
                      </a:r>
                      <a:r>
                        <a:rPr lang="en-CA" sz="1200" dirty="0">
                          <a:effectLst/>
                        </a:rPr>
                        <a:t>Work and Mutual Respect</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63767">
                <a:tc>
                  <a:txBody>
                    <a:bodyPr/>
                    <a:lstStyle/>
                    <a:p>
                      <a:pPr>
                        <a:lnSpc>
                          <a:spcPct val="115000"/>
                        </a:lnSpc>
                        <a:spcAft>
                          <a:spcPts val="1000"/>
                        </a:spcAft>
                      </a:pPr>
                      <a:r>
                        <a:rPr lang="en-CA" sz="1200" dirty="0">
                          <a:effectLst/>
                        </a:rPr>
                        <a:t>Grand Plans for the Organization; the ends </a:t>
                      </a:r>
                      <a:r>
                        <a:rPr lang="en-CA" sz="1200" dirty="0" smtClean="0">
                          <a:effectLst/>
                        </a:rPr>
                        <a:t>justify </a:t>
                      </a:r>
                      <a:r>
                        <a:rPr lang="en-CA" sz="1200" dirty="0">
                          <a:effectLst/>
                        </a:rPr>
                        <a:t>the means</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24030">
                <a:tc>
                  <a:txBody>
                    <a:bodyPr/>
                    <a:lstStyle/>
                    <a:p>
                      <a:pPr>
                        <a:lnSpc>
                          <a:spcPct val="115000"/>
                        </a:lnSpc>
                        <a:spcAft>
                          <a:spcPts val="1000"/>
                        </a:spcAft>
                      </a:pPr>
                      <a:r>
                        <a:rPr lang="en-CA" sz="1200" dirty="0">
                          <a:effectLst/>
                        </a:rPr>
                        <a:t>Insiders versus Outsiders</a:t>
                      </a:r>
                      <a:endParaRPr lang="en-C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5442498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9. Changing the World</a:t>
            </a:r>
            <a:endParaRPr lang="en-CA" dirty="0"/>
          </a:p>
        </p:txBody>
      </p:sp>
      <p:sp>
        <p:nvSpPr>
          <p:cNvPr id="3" name="Content Placeholder 2"/>
          <p:cNvSpPr>
            <a:spLocks noGrp="1"/>
          </p:cNvSpPr>
          <p:nvPr>
            <p:ph idx="1"/>
          </p:nvPr>
        </p:nvSpPr>
        <p:spPr>
          <a:xfrm>
            <a:off x="2589212" y="1576552"/>
            <a:ext cx="8915400" cy="4635062"/>
          </a:xfrm>
        </p:spPr>
        <p:txBody>
          <a:bodyPr>
            <a:normAutofit fontScale="92500" lnSpcReduction="20000"/>
          </a:bodyPr>
          <a:lstStyle/>
          <a:p>
            <a:pPr marL="0" indent="0">
              <a:buNone/>
            </a:pPr>
            <a:r>
              <a:rPr lang="en-CA" sz="2200" dirty="0"/>
              <a:t>“In the end, it is the reality of personal relationship that saves everything.” </a:t>
            </a:r>
            <a:endParaRPr lang="en-CA" sz="2200" dirty="0" smtClean="0"/>
          </a:p>
          <a:p>
            <a:pPr marL="0" indent="0">
              <a:buNone/>
            </a:pPr>
            <a:r>
              <a:rPr lang="en-CA" sz="2200" dirty="0" smtClean="0"/>
              <a:t>	–</a:t>
            </a:r>
            <a:r>
              <a:rPr lang="en-CA" sz="2200" dirty="0"/>
              <a:t>Thomas Merton </a:t>
            </a:r>
            <a:endParaRPr lang="en-CA" sz="2200" dirty="0" smtClean="0"/>
          </a:p>
          <a:p>
            <a:pPr marL="0" indent="0">
              <a:buNone/>
            </a:pPr>
            <a:endParaRPr lang="en-CA" b="1" dirty="0"/>
          </a:p>
          <a:p>
            <a:r>
              <a:rPr lang="en-CA" sz="2200" dirty="0" smtClean="0"/>
              <a:t>Big problems are inter-related (e.g., poor people struggle to survive regardless of the environment, and are desperate enough to wage war; wars devastate the environment and use up money that could help the poor; global warming disproportionately affects poor countries, and resource shortages fuel wars), and overcoming them requires empathetic leadership</a:t>
            </a:r>
          </a:p>
          <a:p>
            <a:r>
              <a:rPr lang="en-CA" sz="2200" dirty="0" smtClean="0"/>
              <a:t>Empathetic leadership is more likely when those leaders and their parents grow up without trauma, loss, or deprivation</a:t>
            </a:r>
          </a:p>
          <a:p>
            <a:r>
              <a:rPr lang="en-CA" sz="2200" dirty="0" smtClean="0"/>
              <a:t>The Butterfly Effect: the world is interconnected and interdependent so small actions can make a huge difference, especially if those actions are based on </a:t>
            </a:r>
            <a:r>
              <a:rPr lang="en-CA" sz="2200" dirty="0"/>
              <a:t>e</a:t>
            </a:r>
            <a:r>
              <a:rPr lang="en-CA" sz="2200" dirty="0" smtClean="0"/>
              <a:t>mpathy e.g., the </a:t>
            </a:r>
            <a:r>
              <a:rPr lang="en-CA" sz="2200" dirty="0" err="1" smtClean="0"/>
              <a:t>barrista</a:t>
            </a:r>
            <a:r>
              <a:rPr lang="en-CA" sz="2200" dirty="0"/>
              <a:t>,</a:t>
            </a:r>
            <a:r>
              <a:rPr lang="en-CA" sz="2200" dirty="0" smtClean="0"/>
              <a:t> Junior  </a:t>
            </a:r>
            <a:endParaRPr lang="en-CA" sz="2200" dirty="0"/>
          </a:p>
          <a:p>
            <a:endParaRPr lang="en-CA" dirty="0"/>
          </a:p>
        </p:txBody>
      </p:sp>
    </p:spTree>
    <p:extLst>
      <p:ext uri="{BB962C8B-B14F-4D97-AF65-F5344CB8AC3E}">
        <p14:creationId xmlns:p14="http://schemas.microsoft.com/office/powerpoint/2010/main" val="41989031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9431" y="405230"/>
            <a:ext cx="8911687" cy="1280890"/>
          </a:xfrm>
        </p:spPr>
        <p:txBody>
          <a:bodyPr/>
          <a:lstStyle/>
          <a:p>
            <a:r>
              <a:rPr lang="en-CA" dirty="0" smtClean="0"/>
              <a:t>Empathy and the World</a:t>
            </a:r>
            <a:endParaRPr lang="en-CA" dirty="0"/>
          </a:p>
        </p:txBody>
      </p:sp>
      <p:sp>
        <p:nvSpPr>
          <p:cNvPr id="4" name="Text Box 9"/>
          <p:cNvSpPr txBox="1">
            <a:spLocks noChangeArrowheads="1"/>
          </p:cNvSpPr>
          <p:nvPr/>
        </p:nvSpPr>
        <p:spPr bwMode="auto">
          <a:xfrm>
            <a:off x="4314299" y="1416504"/>
            <a:ext cx="1622425" cy="46831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Prosperity for All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5" name="Text Box 8"/>
          <p:cNvSpPr txBox="1">
            <a:spLocks noChangeArrowheads="1"/>
          </p:cNvSpPr>
          <p:nvPr/>
        </p:nvSpPr>
        <p:spPr bwMode="auto">
          <a:xfrm>
            <a:off x="7260240" y="5162613"/>
            <a:ext cx="809625" cy="4476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en-US"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Peace</a:t>
            </a:r>
            <a:endParaRPr kumimoji="0" lang="en-CA" altLang="en-US" sz="1800" b="0" i="0" u="none" strike="noStrike" cap="none" normalizeH="0" baseline="0" smtClean="0">
              <a:ln>
                <a:noFill/>
              </a:ln>
              <a:solidFill>
                <a:schemeClr val="tx1"/>
              </a:solidFill>
              <a:effectLst/>
              <a:latin typeface="Arial" panose="020B0604020202020204" pitchFamily="34" charset="0"/>
            </a:endParaRPr>
          </a:p>
        </p:txBody>
      </p:sp>
      <p:sp>
        <p:nvSpPr>
          <p:cNvPr id="6" name="Left-Right Arrow 5"/>
          <p:cNvSpPr>
            <a:spLocks noChangeArrowheads="1"/>
          </p:cNvSpPr>
          <p:nvPr/>
        </p:nvSpPr>
        <p:spPr bwMode="auto">
          <a:xfrm rot="16200000">
            <a:off x="4487021" y="2671826"/>
            <a:ext cx="1214755" cy="485775"/>
          </a:xfrm>
          <a:prstGeom prst="leftRightArrow">
            <a:avLst>
              <a:gd name="adj1" fmla="val 50000"/>
              <a:gd name="adj2" fmla="val 50013"/>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en-CA"/>
          </a:p>
        </p:txBody>
      </p:sp>
      <p:sp>
        <p:nvSpPr>
          <p:cNvPr id="7" name="Isosceles Triangle 6"/>
          <p:cNvSpPr>
            <a:spLocks noChangeArrowheads="1"/>
          </p:cNvSpPr>
          <p:nvPr/>
        </p:nvSpPr>
        <p:spPr bwMode="auto">
          <a:xfrm>
            <a:off x="3215750" y="1974224"/>
            <a:ext cx="3819525" cy="3486150"/>
          </a:xfrm>
          <a:prstGeom prst="triangle">
            <a:avLst>
              <a:gd name="adj" fmla="val 50000"/>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r>
              <a:rPr lang="en-CA" dirty="0" smtClean="0"/>
              <a:t>    Empathetic</a:t>
            </a:r>
          </a:p>
          <a:p>
            <a:r>
              <a:rPr lang="en-CA" dirty="0"/>
              <a:t> </a:t>
            </a:r>
            <a:r>
              <a:rPr lang="en-CA" dirty="0" smtClean="0"/>
              <a:t>    Leadership</a:t>
            </a:r>
            <a:endParaRPr lang="en-CA" dirty="0"/>
          </a:p>
        </p:txBody>
      </p:sp>
      <p:sp>
        <p:nvSpPr>
          <p:cNvPr id="8" name="Text Box 5"/>
          <p:cNvSpPr txBox="1">
            <a:spLocks noChangeArrowheads="1"/>
          </p:cNvSpPr>
          <p:nvPr/>
        </p:nvSpPr>
        <p:spPr bwMode="auto">
          <a:xfrm>
            <a:off x="1886623" y="5162613"/>
            <a:ext cx="1114425" cy="5048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Environmental Sustainability</a:t>
            </a:r>
            <a:endParaRPr kumimoji="0" lang="en-CA"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Left-Right Arrow 8"/>
          <p:cNvSpPr>
            <a:spLocks noChangeArrowheads="1"/>
          </p:cNvSpPr>
          <p:nvPr/>
        </p:nvSpPr>
        <p:spPr bwMode="auto">
          <a:xfrm rot="1589063">
            <a:off x="5661136" y="4729226"/>
            <a:ext cx="1214755" cy="485775"/>
          </a:xfrm>
          <a:prstGeom prst="leftRightArrow">
            <a:avLst>
              <a:gd name="adj1" fmla="val 50000"/>
              <a:gd name="adj2" fmla="val 50013"/>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en-CA"/>
          </a:p>
        </p:txBody>
      </p:sp>
      <p:sp>
        <p:nvSpPr>
          <p:cNvPr id="10" name="Left-Right Arrow 9"/>
          <p:cNvSpPr>
            <a:spLocks noChangeArrowheads="1"/>
          </p:cNvSpPr>
          <p:nvPr/>
        </p:nvSpPr>
        <p:spPr bwMode="auto">
          <a:xfrm rot="-1649027">
            <a:off x="3384661" y="4729226"/>
            <a:ext cx="1214755" cy="485775"/>
          </a:xfrm>
          <a:prstGeom prst="leftRightArrow">
            <a:avLst>
              <a:gd name="adj1" fmla="val 50000"/>
              <a:gd name="adj2" fmla="val 50013"/>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en-CA"/>
          </a:p>
        </p:txBody>
      </p:sp>
      <p:sp>
        <p:nvSpPr>
          <p:cNvPr id="11" name="Left-Right Arrow 10"/>
          <p:cNvSpPr>
            <a:spLocks noChangeArrowheads="1"/>
          </p:cNvSpPr>
          <p:nvPr/>
        </p:nvSpPr>
        <p:spPr bwMode="auto">
          <a:xfrm rot="5400000">
            <a:off x="4518136" y="2694051"/>
            <a:ext cx="1214755" cy="485775"/>
          </a:xfrm>
          <a:prstGeom prst="leftRightArrow">
            <a:avLst>
              <a:gd name="adj1" fmla="val 50000"/>
              <a:gd name="adj2" fmla="val 50013"/>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endParaRPr lang="en-CA"/>
          </a:p>
        </p:txBody>
      </p:sp>
      <p:sp>
        <p:nvSpPr>
          <p:cNvPr id="12" name="Rectangle 9"/>
          <p:cNvSpPr>
            <a:spLocks noChangeArrowheads="1"/>
          </p:cNvSpPr>
          <p:nvPr/>
        </p:nvSpPr>
        <p:spPr bwMode="auto">
          <a:xfrm>
            <a:off x="898636" y="-18630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CA"/>
          </a:p>
        </p:txBody>
      </p:sp>
      <p:sp>
        <p:nvSpPr>
          <p:cNvPr id="13" name="Rectangle 11"/>
          <p:cNvSpPr>
            <a:spLocks noChangeArrowheads="1"/>
          </p:cNvSpPr>
          <p:nvPr/>
        </p:nvSpPr>
        <p:spPr bwMode="auto">
          <a:xfrm>
            <a:off x="898636" y="27089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CA"/>
          </a:p>
        </p:txBody>
      </p:sp>
      <p:sp>
        <p:nvSpPr>
          <p:cNvPr id="14" name="Rectangle 12"/>
          <p:cNvSpPr>
            <a:spLocks noChangeArrowheads="1"/>
          </p:cNvSpPr>
          <p:nvPr/>
        </p:nvSpPr>
        <p:spPr bwMode="auto">
          <a:xfrm>
            <a:off x="898636" y="27089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en-US" sz="15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en-US" sz="1800" b="0" i="0" u="none" strike="noStrike" cap="none" normalizeH="0" baseline="0" smtClean="0">
              <a:ln>
                <a:noFill/>
              </a:ln>
              <a:solidFill>
                <a:schemeClr val="tx1"/>
              </a:solidFill>
              <a:effectLst/>
              <a:latin typeface="Arial" panose="020B0604020202020204" pitchFamily="34" charset="0"/>
            </a:endParaRPr>
          </a:p>
        </p:txBody>
      </p:sp>
      <p:sp>
        <p:nvSpPr>
          <p:cNvPr id="15" name="Rectangle 13"/>
          <p:cNvSpPr>
            <a:spLocks noChangeArrowheads="1"/>
          </p:cNvSpPr>
          <p:nvPr/>
        </p:nvSpPr>
        <p:spPr bwMode="auto">
          <a:xfrm>
            <a:off x="898636" y="270891"/>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CA"/>
          </a:p>
        </p:txBody>
      </p:sp>
    </p:spTree>
    <p:extLst>
      <p:ext uri="{BB962C8B-B14F-4D97-AF65-F5344CB8AC3E}">
        <p14:creationId xmlns:p14="http://schemas.microsoft.com/office/powerpoint/2010/main" val="23413157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10. It’s Never Too Late</a:t>
            </a:r>
            <a:endParaRPr lang="en-CA" dirty="0"/>
          </a:p>
        </p:txBody>
      </p:sp>
      <p:sp>
        <p:nvSpPr>
          <p:cNvPr id="3" name="Content Placeholder 2"/>
          <p:cNvSpPr>
            <a:spLocks noGrp="1"/>
          </p:cNvSpPr>
          <p:nvPr>
            <p:ph idx="1"/>
          </p:nvPr>
        </p:nvSpPr>
        <p:spPr/>
        <p:txBody>
          <a:bodyPr>
            <a:normAutofit lnSpcReduction="10000"/>
          </a:bodyPr>
          <a:lstStyle/>
          <a:p>
            <a:r>
              <a:rPr lang="en-CA" sz="2000" dirty="0" smtClean="0"/>
              <a:t>There are often second chances for people from harsh family backgrounds e.g., Ashley’s choir teacher, Benny’s coach, my grandmother </a:t>
            </a:r>
          </a:p>
          <a:p>
            <a:r>
              <a:rPr lang="en-CA" sz="2000" dirty="0" smtClean="0"/>
              <a:t>Even people who are insensitive and cruel when stressed can become humane and empathetic when circumstances improve (i.e., empathy may be more of a state than a trait)</a:t>
            </a:r>
          </a:p>
          <a:p>
            <a:r>
              <a:rPr lang="en-CA" sz="2000" dirty="0" smtClean="0"/>
              <a:t>Random acts of kindness may not be so random…and we all become more aware of our shared humanity as they multiply</a:t>
            </a:r>
          </a:p>
          <a:p>
            <a:r>
              <a:rPr lang="en-CA" sz="2000" dirty="0" smtClean="0"/>
              <a:t>All that we do to improve out patients’ physical and mental health, and that of their parents, will support empathy now and in future generations</a:t>
            </a:r>
            <a:endParaRPr lang="en-CA" sz="2000" dirty="0"/>
          </a:p>
          <a:p>
            <a:endParaRPr lang="en-CA" dirty="0"/>
          </a:p>
        </p:txBody>
      </p:sp>
    </p:spTree>
    <p:extLst>
      <p:ext uri="{BB962C8B-B14F-4D97-AF65-F5344CB8AC3E}">
        <p14:creationId xmlns:p14="http://schemas.microsoft.com/office/powerpoint/2010/main" val="39520995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3117" y="2421379"/>
            <a:ext cx="8911687" cy="1280890"/>
          </a:xfrm>
        </p:spPr>
        <p:txBody>
          <a:bodyPr/>
          <a:lstStyle/>
          <a:p>
            <a:pPr algn="ctr"/>
            <a:r>
              <a:rPr lang="en-CA" dirty="0" smtClean="0"/>
              <a:t>Questions?</a:t>
            </a:r>
            <a:endParaRPr lang="en-CA" dirty="0"/>
          </a:p>
        </p:txBody>
      </p:sp>
    </p:spTree>
    <p:extLst>
      <p:ext uri="{BB962C8B-B14F-4D97-AF65-F5344CB8AC3E}">
        <p14:creationId xmlns:p14="http://schemas.microsoft.com/office/powerpoint/2010/main" val="1782501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9158" y="1443916"/>
            <a:ext cx="9743089" cy="3427628"/>
          </a:xfrm>
        </p:spPr>
        <p:txBody>
          <a:bodyPr>
            <a:normAutofit/>
          </a:bodyPr>
          <a:lstStyle/>
          <a:p>
            <a:r>
              <a:rPr lang="en-CA" sz="2800" dirty="0" smtClean="0"/>
              <a:t>“The moment when someone can participate in another’s lived story, a different kind of human contact is created.” –Daniel Stern</a:t>
            </a:r>
            <a:br>
              <a:rPr lang="en-CA" sz="2800" dirty="0" smtClean="0"/>
            </a:br>
            <a:r>
              <a:rPr lang="en-CA" sz="2800" dirty="0" smtClean="0"/>
              <a:t>    </a:t>
            </a:r>
            <a:br>
              <a:rPr lang="en-CA" sz="2800" dirty="0" smtClean="0"/>
            </a:br>
            <a:r>
              <a:rPr lang="en-CA" sz="2800" dirty="0" smtClean="0"/>
              <a:t/>
            </a:r>
            <a:br>
              <a:rPr lang="en-CA" sz="2800" dirty="0" smtClean="0"/>
            </a:br>
            <a:r>
              <a:rPr lang="en-CA" sz="2800" dirty="0" smtClean="0"/>
              <a:t>“Grant that I may never seek so much to be understood as to understand.” –St. Francis of Assisi</a:t>
            </a:r>
            <a:endParaRPr lang="en-CA" sz="2800" dirty="0"/>
          </a:p>
        </p:txBody>
      </p:sp>
    </p:spTree>
    <p:extLst>
      <p:ext uri="{BB962C8B-B14F-4D97-AF65-F5344CB8AC3E}">
        <p14:creationId xmlns:p14="http://schemas.microsoft.com/office/powerpoint/2010/main" val="32609087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Why must we seek something that is supposedly ‘hard-wired’?</a:t>
            </a:r>
            <a:endParaRPr lang="en-CA" dirty="0"/>
          </a:p>
        </p:txBody>
      </p:sp>
      <p:sp>
        <p:nvSpPr>
          <p:cNvPr id="3" name="Content Placeholder 2"/>
          <p:cNvSpPr>
            <a:spLocks noGrp="1"/>
          </p:cNvSpPr>
          <p:nvPr>
            <p:ph idx="1"/>
          </p:nvPr>
        </p:nvSpPr>
        <p:spPr>
          <a:xfrm>
            <a:off x="2368495" y="2070538"/>
            <a:ext cx="8915400" cy="3777622"/>
          </a:xfrm>
        </p:spPr>
        <p:txBody>
          <a:bodyPr>
            <a:normAutofit/>
          </a:bodyPr>
          <a:lstStyle/>
          <a:p>
            <a:r>
              <a:rPr lang="en-CA" sz="2000" dirty="0" smtClean="0"/>
              <a:t>Mirror neurons &amp; mimicry in mammals</a:t>
            </a:r>
          </a:p>
          <a:p>
            <a:r>
              <a:rPr lang="en-CA" sz="2000" dirty="0" smtClean="0"/>
              <a:t>Oxytocin &amp; emotional (sometimes in-group) empathy</a:t>
            </a:r>
          </a:p>
          <a:p>
            <a:r>
              <a:rPr lang="en-CA" sz="2000" dirty="0" smtClean="0"/>
              <a:t>Dopamine, vasopressin, and cognitive empathy</a:t>
            </a:r>
          </a:p>
          <a:p>
            <a:r>
              <a:rPr lang="en-CA" sz="2000" dirty="0" smtClean="0"/>
              <a:t>Serotonin and other regulators of intense/fight or flight emotions</a:t>
            </a:r>
          </a:p>
          <a:p>
            <a:r>
              <a:rPr lang="en-CA" sz="2000" dirty="0" smtClean="0"/>
              <a:t>Humans are social animals, and empathy stabilizes groups/communities</a:t>
            </a:r>
          </a:p>
          <a:p>
            <a:r>
              <a:rPr lang="en-CA" sz="2000" dirty="0" smtClean="0"/>
              <a:t>Golden Rule crosses spiritual/religious traditions</a:t>
            </a:r>
          </a:p>
          <a:p>
            <a:r>
              <a:rPr lang="en-CA" sz="2000" dirty="0" smtClean="0"/>
              <a:t>Renewed interest in empathy &amp; mental health with Positive Psychology</a:t>
            </a:r>
            <a:endParaRPr lang="en-CA" sz="2000" dirty="0"/>
          </a:p>
        </p:txBody>
      </p:sp>
    </p:spTree>
    <p:extLst>
      <p:ext uri="{BB962C8B-B14F-4D97-AF65-F5344CB8AC3E}">
        <p14:creationId xmlns:p14="http://schemas.microsoft.com/office/powerpoint/2010/main" val="2288424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Lessons (Overview)</a:t>
            </a:r>
            <a:endParaRPr lang="en-CA" dirty="0"/>
          </a:p>
        </p:txBody>
      </p:sp>
      <p:sp>
        <p:nvSpPr>
          <p:cNvPr id="3" name="Content Placeholder 2"/>
          <p:cNvSpPr>
            <a:spLocks noGrp="1"/>
          </p:cNvSpPr>
          <p:nvPr>
            <p:ph idx="1"/>
          </p:nvPr>
        </p:nvSpPr>
        <p:spPr>
          <a:xfrm>
            <a:off x="2589212" y="1608083"/>
            <a:ext cx="8915400" cy="4523856"/>
          </a:xfrm>
        </p:spPr>
        <p:txBody>
          <a:bodyPr>
            <a:normAutofit lnSpcReduction="10000"/>
          </a:bodyPr>
          <a:lstStyle/>
          <a:p>
            <a:r>
              <a:rPr lang="en-CA" dirty="0" smtClean="0"/>
              <a:t>Empathy is more than perspective-taking</a:t>
            </a:r>
          </a:p>
          <a:p>
            <a:r>
              <a:rPr lang="en-CA" dirty="0" smtClean="0"/>
              <a:t>Demonstrating empathy is the best way to teach it</a:t>
            </a:r>
          </a:p>
          <a:p>
            <a:r>
              <a:rPr lang="en-CA" dirty="0" smtClean="0"/>
              <a:t>It is hard to be empathetic when physically or mentally distressed</a:t>
            </a:r>
          </a:p>
          <a:p>
            <a:r>
              <a:rPr lang="en-CA" dirty="0" smtClean="0"/>
              <a:t>It is hard to be empathetic when you have a history of insecure attachment</a:t>
            </a:r>
          </a:p>
          <a:p>
            <a:r>
              <a:rPr lang="en-CA" dirty="0" smtClean="0"/>
              <a:t>It is hard to be empathetic when certain beliefs/ideologies encourage the opposite</a:t>
            </a:r>
          </a:p>
          <a:p>
            <a:r>
              <a:rPr lang="en-CA" dirty="0" smtClean="0"/>
              <a:t>Empathy facilitates therapeutic change</a:t>
            </a:r>
          </a:p>
          <a:p>
            <a:r>
              <a:rPr lang="en-CA" dirty="0"/>
              <a:t>Empathetic parenting is not easy, and needs community support</a:t>
            </a:r>
          </a:p>
          <a:p>
            <a:r>
              <a:rPr lang="en-CA" dirty="0" smtClean="0"/>
              <a:t>Empathy benefits physical, mental, and community health</a:t>
            </a:r>
          </a:p>
          <a:p>
            <a:r>
              <a:rPr lang="en-CA" dirty="0" smtClean="0"/>
              <a:t>Empathy has the potential to change the world </a:t>
            </a:r>
          </a:p>
          <a:p>
            <a:r>
              <a:rPr lang="en-CA" dirty="0" smtClean="0"/>
              <a:t>It’s never too late</a:t>
            </a:r>
          </a:p>
        </p:txBody>
      </p:sp>
    </p:spTree>
    <p:extLst>
      <p:ext uri="{BB962C8B-B14F-4D97-AF65-F5344CB8AC3E}">
        <p14:creationId xmlns:p14="http://schemas.microsoft.com/office/powerpoint/2010/main" val="37689447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561048"/>
            <a:ext cx="8911687" cy="1280890"/>
          </a:xfrm>
        </p:spPr>
        <p:txBody>
          <a:bodyPr/>
          <a:lstStyle/>
          <a:p>
            <a:r>
              <a:rPr lang="en-CA" dirty="0" smtClean="0"/>
              <a:t>1. Empathy and Perspective-Taking</a:t>
            </a:r>
            <a:endParaRPr lang="en-CA" dirty="0"/>
          </a:p>
        </p:txBody>
      </p:sp>
      <p:sp>
        <p:nvSpPr>
          <p:cNvPr id="3" name="Content Placeholder 2"/>
          <p:cNvSpPr>
            <a:spLocks noGrp="1"/>
          </p:cNvSpPr>
          <p:nvPr>
            <p:ph idx="1"/>
          </p:nvPr>
        </p:nvSpPr>
        <p:spPr>
          <a:xfrm>
            <a:off x="2589212" y="1841938"/>
            <a:ext cx="8915400" cy="4571153"/>
          </a:xfrm>
        </p:spPr>
        <p:txBody>
          <a:bodyPr>
            <a:normAutofit/>
          </a:bodyPr>
          <a:lstStyle/>
          <a:p>
            <a:r>
              <a:rPr lang="en-CA" sz="2000" dirty="0" smtClean="0"/>
              <a:t>Tip-sheets for parents/educators tend to focus on perspective-taking, and have little evidence</a:t>
            </a:r>
          </a:p>
          <a:p>
            <a:r>
              <a:rPr lang="en-CA" sz="2000" dirty="0"/>
              <a:t>S</a:t>
            </a:r>
            <a:r>
              <a:rPr lang="en-CA" sz="2000" dirty="0" smtClean="0"/>
              <a:t>omewhat more evidence for experiential approaches like “Roots of Empathy”</a:t>
            </a:r>
          </a:p>
          <a:p>
            <a:r>
              <a:rPr lang="en-CA" sz="2000" dirty="0" smtClean="0"/>
              <a:t>Sociopaths are very good at understanding others’ perspectives: that’s how they con you!</a:t>
            </a:r>
          </a:p>
          <a:p>
            <a:r>
              <a:rPr lang="en-CA" sz="2000" dirty="0" smtClean="0"/>
              <a:t>Autistic individuals are very bad at understanding others’ perspectives, but they can still pick up on others’ emotions sometimes</a:t>
            </a:r>
          </a:p>
          <a:p>
            <a:pPr marL="0" indent="0">
              <a:buNone/>
            </a:pPr>
            <a:endParaRPr lang="en-CA" dirty="0"/>
          </a:p>
        </p:txBody>
      </p:sp>
    </p:spTree>
    <p:extLst>
      <p:ext uri="{BB962C8B-B14F-4D97-AF65-F5344CB8AC3E}">
        <p14:creationId xmlns:p14="http://schemas.microsoft.com/office/powerpoint/2010/main" val="9376649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Other Elements in Empathy</a:t>
            </a:r>
            <a:endParaRPr lang="en-CA" dirty="0"/>
          </a:p>
        </p:txBody>
      </p:sp>
      <p:sp>
        <p:nvSpPr>
          <p:cNvPr id="3" name="Content Placeholder 2"/>
          <p:cNvSpPr>
            <a:spLocks noGrp="1"/>
          </p:cNvSpPr>
          <p:nvPr>
            <p:ph idx="1"/>
          </p:nvPr>
        </p:nvSpPr>
        <p:spPr/>
        <p:txBody>
          <a:bodyPr>
            <a:normAutofit/>
          </a:bodyPr>
          <a:lstStyle/>
          <a:p>
            <a:r>
              <a:rPr lang="en-CA" sz="2000" dirty="0"/>
              <a:t>Empathy has both cognitive and emotional elements, as well as other components </a:t>
            </a:r>
          </a:p>
          <a:p>
            <a:r>
              <a:rPr lang="en-CA" sz="2000" dirty="0"/>
              <a:t>Boundaries: over-identifying with the other person is not always empathetic (e.g., Sienna)</a:t>
            </a:r>
          </a:p>
          <a:p>
            <a:r>
              <a:rPr lang="en-CA" sz="2000" dirty="0"/>
              <a:t>Preoccupation with personal distress or daily events can prevent focusing on others</a:t>
            </a:r>
          </a:p>
          <a:p>
            <a:r>
              <a:rPr lang="en-CA" sz="2000" dirty="0"/>
              <a:t>Communicating empathetically may need practice</a:t>
            </a:r>
          </a:p>
          <a:p>
            <a:pPr marL="0" indent="0">
              <a:buNone/>
            </a:pPr>
            <a:endParaRPr lang="en-CA" sz="2000" dirty="0"/>
          </a:p>
        </p:txBody>
      </p:sp>
    </p:spTree>
    <p:extLst>
      <p:ext uri="{BB962C8B-B14F-4D97-AF65-F5344CB8AC3E}">
        <p14:creationId xmlns:p14="http://schemas.microsoft.com/office/powerpoint/2010/main" val="3300483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7269" y="324608"/>
            <a:ext cx="8911687" cy="1280890"/>
          </a:xfrm>
        </p:spPr>
        <p:txBody>
          <a:bodyPr/>
          <a:lstStyle/>
          <a:p>
            <a:r>
              <a:rPr lang="en-CA" dirty="0" smtClean="0"/>
              <a:t>The Process of Empathy</a:t>
            </a:r>
            <a:endParaRPr lang="en-CA" dirty="0"/>
          </a:p>
        </p:txBody>
      </p:sp>
      <p:sp>
        <p:nvSpPr>
          <p:cNvPr id="4" name="Donut 3"/>
          <p:cNvSpPr/>
          <p:nvPr/>
        </p:nvSpPr>
        <p:spPr>
          <a:xfrm>
            <a:off x="2906373" y="3216844"/>
            <a:ext cx="1996440" cy="1973580"/>
          </a:xfrm>
          <a:prstGeom prst="donut">
            <a:avLst>
              <a:gd name="adj" fmla="val 1592"/>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a:p>
        </p:txBody>
      </p:sp>
      <p:sp>
        <p:nvSpPr>
          <p:cNvPr id="5" name="Donut 4"/>
          <p:cNvSpPr/>
          <p:nvPr/>
        </p:nvSpPr>
        <p:spPr>
          <a:xfrm>
            <a:off x="6525873" y="3186364"/>
            <a:ext cx="1996440" cy="1973580"/>
          </a:xfrm>
          <a:prstGeom prst="donut">
            <a:avLst>
              <a:gd name="adj" fmla="val 1592"/>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a:p>
        </p:txBody>
      </p:sp>
      <p:sp>
        <p:nvSpPr>
          <p:cNvPr id="6" name="Trapezoid 5"/>
          <p:cNvSpPr/>
          <p:nvPr/>
        </p:nvSpPr>
        <p:spPr>
          <a:xfrm>
            <a:off x="3165453" y="5194869"/>
            <a:ext cx="1432560" cy="774065"/>
          </a:xfrm>
          <a:prstGeom prst="trapezoid">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a:p>
        </p:txBody>
      </p:sp>
      <p:sp>
        <p:nvSpPr>
          <p:cNvPr id="7" name="Trapezoid 6"/>
          <p:cNvSpPr/>
          <p:nvPr/>
        </p:nvSpPr>
        <p:spPr>
          <a:xfrm>
            <a:off x="6807813" y="5175184"/>
            <a:ext cx="1432560" cy="774065"/>
          </a:xfrm>
          <a:prstGeom prst="trapezoid">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a:p>
        </p:txBody>
      </p:sp>
      <p:sp>
        <p:nvSpPr>
          <p:cNvPr id="8" name="Right Arrow 7"/>
          <p:cNvSpPr/>
          <p:nvPr/>
        </p:nvSpPr>
        <p:spPr>
          <a:xfrm>
            <a:off x="4910433" y="2066224"/>
            <a:ext cx="1432560" cy="2971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a:p>
        </p:txBody>
      </p:sp>
      <p:sp>
        <p:nvSpPr>
          <p:cNvPr id="9" name="Right Arrow 8"/>
          <p:cNvSpPr/>
          <p:nvPr/>
        </p:nvSpPr>
        <p:spPr>
          <a:xfrm>
            <a:off x="5032353" y="4576379"/>
            <a:ext cx="1432560" cy="2971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a:p>
        </p:txBody>
      </p:sp>
      <p:sp>
        <p:nvSpPr>
          <p:cNvPr id="10" name="Right Arrow 9"/>
          <p:cNvSpPr/>
          <p:nvPr/>
        </p:nvSpPr>
        <p:spPr>
          <a:xfrm rot="16200000">
            <a:off x="3466443" y="2489769"/>
            <a:ext cx="838200" cy="2971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a:p>
        </p:txBody>
      </p:sp>
      <p:sp>
        <p:nvSpPr>
          <p:cNvPr id="11" name="Right Arrow 10"/>
          <p:cNvSpPr/>
          <p:nvPr/>
        </p:nvSpPr>
        <p:spPr>
          <a:xfrm rot="5400000">
            <a:off x="7013553" y="2463099"/>
            <a:ext cx="876300" cy="2971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CA"/>
          </a:p>
        </p:txBody>
      </p:sp>
      <p:sp>
        <p:nvSpPr>
          <p:cNvPr id="12" name="Text Box 2"/>
          <p:cNvSpPr txBox="1">
            <a:spLocks noChangeArrowheads="1"/>
          </p:cNvSpPr>
          <p:nvPr/>
        </p:nvSpPr>
        <p:spPr bwMode="auto">
          <a:xfrm>
            <a:off x="3226095" y="1512437"/>
            <a:ext cx="1311275" cy="5683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Self-Transcendence</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3" name="Text Box 11"/>
          <p:cNvSpPr txBox="1">
            <a:spLocks noChangeArrowheads="1"/>
          </p:cNvSpPr>
          <p:nvPr/>
        </p:nvSpPr>
        <p:spPr bwMode="auto">
          <a:xfrm>
            <a:off x="4981925" y="1504833"/>
            <a:ext cx="1150937" cy="447675"/>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Attention to the Other Person</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4" name="Text Box 11"/>
          <p:cNvSpPr txBox="1">
            <a:spLocks noChangeArrowheads="1"/>
          </p:cNvSpPr>
          <p:nvPr/>
        </p:nvSpPr>
        <p:spPr bwMode="auto">
          <a:xfrm>
            <a:off x="6577417" y="1523361"/>
            <a:ext cx="2225675" cy="48736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Taking the Other’s Perspective (cognitive, emotional, boundaries)</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5" name="Text Box 6"/>
          <p:cNvSpPr txBox="1">
            <a:spLocks noChangeArrowheads="1"/>
          </p:cNvSpPr>
          <p:nvPr/>
        </p:nvSpPr>
        <p:spPr bwMode="auto">
          <a:xfrm>
            <a:off x="5116731" y="3975034"/>
            <a:ext cx="1158875" cy="4572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Communicating Empathy</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17" name="Rectangle 17"/>
          <p:cNvSpPr>
            <a:spLocks noChangeArrowheads="1"/>
          </p:cNvSpPr>
          <p:nvPr/>
        </p:nvSpPr>
        <p:spPr bwMode="auto">
          <a:xfrm>
            <a:off x="1923393" y="28377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CA"/>
          </a:p>
        </p:txBody>
      </p:sp>
      <p:sp>
        <p:nvSpPr>
          <p:cNvPr id="18" name="Rectangle 18"/>
          <p:cNvSpPr>
            <a:spLocks noChangeArrowheads="1"/>
          </p:cNvSpPr>
          <p:nvPr/>
        </p:nvSpPr>
        <p:spPr bwMode="auto">
          <a:xfrm>
            <a:off x="1923393" y="74097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en-US" sz="15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smtClean="0">
                <a:ln>
                  <a:noFill/>
                </a:ln>
                <a:solidFill>
                  <a:schemeClr val="tx1"/>
                </a:solidFill>
                <a:effectLst/>
                <a:latin typeface="Arial" panose="020B0604020202020204" pitchFamily="34" charset="0"/>
              </a:rPr>
              <a:t/>
            </a:r>
            <a:br>
              <a:rPr kumimoji="0" lang="en-CA" altLang="en-US" sz="1800" b="0" i="0" u="none" strike="noStrike" cap="none" normalizeH="0" baseline="0" smtClean="0">
                <a:ln>
                  <a:noFill/>
                </a:ln>
                <a:solidFill>
                  <a:schemeClr val="tx1"/>
                </a:solidFill>
                <a:effectLst/>
                <a:latin typeface="Arial" panose="020B0604020202020204" pitchFamily="34" charset="0"/>
              </a:rPr>
            </a:br>
            <a:endParaRPr kumimoji="0" lang="en-CA" alt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en-US" sz="1800" b="0" i="0" u="none" strike="noStrike" cap="none" normalizeH="0" baseline="0" smtClean="0">
              <a:ln>
                <a:noFill/>
              </a:ln>
              <a:solidFill>
                <a:schemeClr val="tx1"/>
              </a:solidFill>
              <a:effectLst/>
              <a:latin typeface="Arial" panose="020B0604020202020204" pitchFamily="34" charset="0"/>
            </a:endParaRPr>
          </a:p>
        </p:txBody>
      </p:sp>
      <p:sp>
        <p:nvSpPr>
          <p:cNvPr id="19" name="Rectangle 20"/>
          <p:cNvSpPr>
            <a:spLocks noChangeArrowheads="1"/>
          </p:cNvSpPr>
          <p:nvPr/>
        </p:nvSpPr>
        <p:spPr bwMode="auto">
          <a:xfrm>
            <a:off x="1923393" y="11981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en-US" sz="15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CA"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538319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2. Teaching Empathy</a:t>
            </a:r>
            <a:endParaRPr lang="en-CA" dirty="0"/>
          </a:p>
        </p:txBody>
      </p:sp>
      <p:sp>
        <p:nvSpPr>
          <p:cNvPr id="3" name="Content Placeholder 2"/>
          <p:cNvSpPr>
            <a:spLocks noGrp="1"/>
          </p:cNvSpPr>
          <p:nvPr>
            <p:ph idx="1"/>
          </p:nvPr>
        </p:nvSpPr>
        <p:spPr/>
        <p:txBody>
          <a:bodyPr>
            <a:normAutofit/>
          </a:bodyPr>
          <a:lstStyle/>
          <a:p>
            <a:r>
              <a:rPr lang="en-CA" sz="2000" dirty="0" smtClean="0"/>
              <a:t>“Imagine how that makes your brother feel!” (mother shouts at a boy who broke his brother’s toy after his brother wrecked his science project)</a:t>
            </a:r>
          </a:p>
          <a:p>
            <a:r>
              <a:rPr lang="en-CA" sz="2000" dirty="0" smtClean="0"/>
              <a:t>Translation: “I understand exactly how your brother feels. You, on the other hand, are completely incomprehensible to me, and you should be ashamed of your actions.”  </a:t>
            </a:r>
          </a:p>
          <a:p>
            <a:r>
              <a:rPr lang="en-CA" sz="2000" dirty="0" smtClean="0"/>
              <a:t>What would have been a better way to turn this into a lesson in empathy? </a:t>
            </a:r>
          </a:p>
          <a:p>
            <a:endParaRPr lang="en-CA" sz="2000" dirty="0"/>
          </a:p>
        </p:txBody>
      </p:sp>
    </p:spTree>
    <p:extLst>
      <p:ext uri="{BB962C8B-B14F-4D97-AF65-F5344CB8AC3E}">
        <p14:creationId xmlns:p14="http://schemas.microsoft.com/office/powerpoint/2010/main" val="2319896328"/>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426</TotalTime>
  <Words>1604</Words>
  <Application>Microsoft Office PowerPoint</Application>
  <PresentationFormat>Widescreen</PresentationFormat>
  <Paragraphs>167</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Century Gothic</vt:lpstr>
      <vt:lpstr>Times New Roman</vt:lpstr>
      <vt:lpstr>Wingdings 3</vt:lpstr>
      <vt:lpstr>Wisp</vt:lpstr>
      <vt:lpstr>Developing Empathy: Lessons for Therapy with Children &amp; Families</vt:lpstr>
      <vt:lpstr>Disclaimer</vt:lpstr>
      <vt:lpstr>“The moment when someone can participate in another’s lived story, a different kind of human contact is created.” –Daniel Stern       “Grant that I may never seek so much to be understood as to understand.” –St. Francis of Assisi</vt:lpstr>
      <vt:lpstr>Why must we seek something that is supposedly ‘hard-wired’?</vt:lpstr>
      <vt:lpstr>Lessons (Overview)</vt:lpstr>
      <vt:lpstr>1. Empathy and Perspective-Taking</vt:lpstr>
      <vt:lpstr>Other Elements in Empathy</vt:lpstr>
      <vt:lpstr>The Process of Empathy</vt:lpstr>
      <vt:lpstr>2. Teaching Empathy</vt:lpstr>
      <vt:lpstr>Consider:</vt:lpstr>
      <vt:lpstr>3. Distress Increases Self-Focus</vt:lpstr>
      <vt:lpstr>Focusing on Others</vt:lpstr>
      <vt:lpstr>4. When the Past Interferes</vt:lpstr>
      <vt:lpstr>5. Ideals that Promote Empathy</vt:lpstr>
      <vt:lpstr>6. Empathy and Therapeutic Change</vt:lpstr>
      <vt:lpstr>Empathy in Therapy</vt:lpstr>
      <vt:lpstr>Empathy in Therapy (2)</vt:lpstr>
      <vt:lpstr>7. Empathetic Parenting</vt:lpstr>
      <vt:lpstr>Empathetic Parenting (2)</vt:lpstr>
      <vt:lpstr>8. Benefits to Individuals and Communities</vt:lpstr>
      <vt:lpstr>Empathetic Communities</vt:lpstr>
      <vt:lpstr>9. Changing the World</vt:lpstr>
      <vt:lpstr>Empathy and the World</vt:lpstr>
      <vt:lpstr>10. It’s Never Too Late</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Empathy: Lessons for Child Mental Health</dc:title>
  <dc:creator>Katharina</dc:creator>
  <cp:lastModifiedBy>Katharina</cp:lastModifiedBy>
  <cp:revision>75</cp:revision>
  <dcterms:created xsi:type="dcterms:W3CDTF">2017-08-14T14:28:37Z</dcterms:created>
  <dcterms:modified xsi:type="dcterms:W3CDTF">2017-08-21T18:50:09Z</dcterms:modified>
</cp:coreProperties>
</file>