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notesMasterIdLst>
    <p:notesMasterId r:id="rId38"/>
  </p:notesMasterIdLst>
  <p:sldIdLst>
    <p:sldId id="256" r:id="rId2"/>
    <p:sldId id="257" r:id="rId3"/>
    <p:sldId id="282" r:id="rId4"/>
    <p:sldId id="281" r:id="rId5"/>
    <p:sldId id="283" r:id="rId6"/>
    <p:sldId id="268" r:id="rId7"/>
    <p:sldId id="292" r:id="rId8"/>
    <p:sldId id="284" r:id="rId9"/>
    <p:sldId id="267" r:id="rId10"/>
    <p:sldId id="285" r:id="rId11"/>
    <p:sldId id="270" r:id="rId12"/>
    <p:sldId id="258" r:id="rId13"/>
    <p:sldId id="278" r:id="rId14"/>
    <p:sldId id="259" r:id="rId15"/>
    <p:sldId id="260" r:id="rId16"/>
    <p:sldId id="286" r:id="rId17"/>
    <p:sldId id="288" r:id="rId18"/>
    <p:sldId id="289" r:id="rId19"/>
    <p:sldId id="293" r:id="rId20"/>
    <p:sldId id="295" r:id="rId21"/>
    <p:sldId id="264" r:id="rId22"/>
    <p:sldId id="265" r:id="rId23"/>
    <p:sldId id="266" r:id="rId24"/>
    <p:sldId id="269" r:id="rId25"/>
    <p:sldId id="287" r:id="rId26"/>
    <p:sldId id="271" r:id="rId27"/>
    <p:sldId id="261" r:id="rId28"/>
    <p:sldId id="291" r:id="rId29"/>
    <p:sldId id="276" r:id="rId30"/>
    <p:sldId id="277" r:id="rId31"/>
    <p:sldId id="290" r:id="rId32"/>
    <p:sldId id="294" r:id="rId33"/>
    <p:sldId id="296" r:id="rId34"/>
    <p:sldId id="262" r:id="rId35"/>
    <p:sldId id="263" r:id="rId36"/>
    <p:sldId id="27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5" autoAdjust="0"/>
    <p:restoredTop sz="94660"/>
  </p:normalViewPr>
  <p:slideViewPr>
    <p:cSldViewPr snapToGrid="0">
      <p:cViewPr varScale="1">
        <p:scale>
          <a:sx n="89" d="100"/>
          <a:sy n="89" d="100"/>
        </p:scale>
        <p:origin x="466" y="8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0D6D89-AEAC-4986-87E3-13671C92C9B6}" type="datetimeFigureOut">
              <a:rPr lang="en-CA" smtClean="0"/>
              <a:t>2016-04-28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DAD692-1139-4B36-87F2-E720B6E43E3E}" type="slidenum">
              <a:rPr lang="en-CA" smtClean="0"/>
              <a:t>‹#›</a:t>
            </a:fld>
            <a:endParaRPr lang="en-CA"/>
          </a:p>
        </p:txBody>
      </p:sp>
    </p:spTree>
    <p:extLst>
      <p:ext uri="{BB962C8B-B14F-4D97-AF65-F5344CB8AC3E}">
        <p14:creationId xmlns:p14="http://schemas.microsoft.com/office/powerpoint/2010/main" val="1335094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55299"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pPr>
              <a:spcBef>
                <a:spcPct val="0"/>
              </a:spcBef>
            </a:pPr>
            <a:endParaRPr lang="en-US" sz="2400" smtClean="0">
              <a:latin typeface="Times New Roman" pitchFamily="18" charset="0"/>
            </a:endParaRPr>
          </a:p>
        </p:txBody>
      </p:sp>
    </p:spTree>
    <p:extLst>
      <p:ext uri="{BB962C8B-B14F-4D97-AF65-F5344CB8AC3E}">
        <p14:creationId xmlns:p14="http://schemas.microsoft.com/office/powerpoint/2010/main" val="1269941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3726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575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6361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8109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01956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21114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4385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5785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5830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7698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608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3121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4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494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6366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4/28/2016</a:t>
            </a:fld>
            <a:endParaRPr lang="en-US" dirty="0"/>
          </a:p>
        </p:txBody>
      </p:sp>
    </p:spTree>
    <p:extLst>
      <p:ext uri="{BB962C8B-B14F-4D97-AF65-F5344CB8AC3E}">
        <p14:creationId xmlns:p14="http://schemas.microsoft.com/office/powerpoint/2010/main" val="2650764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4/28/2016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498197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katharinamanassis.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nxietybc.com/" TargetMode="External"/><Relationship Id="rId2" Type="http://schemas.openxmlformats.org/officeDocument/2006/relationships/hyperlink" Target="http://www.shared-care.ca/toolkits" TargetMode="External"/><Relationship Id="rId1" Type="http://schemas.openxmlformats.org/officeDocument/2006/relationships/slideLayout" Target="../slideLayouts/slideLayout2.xml"/><Relationship Id="rId4" Type="http://schemas.openxmlformats.org/officeDocument/2006/relationships/hyperlink" Target="http://www.workbookpublishi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4400" dirty="0" smtClean="0"/>
              <a:t>Office-Based CBT for anxiety and depression in youth</a:t>
            </a:r>
            <a:endParaRPr lang="en-CA" sz="4400" dirty="0"/>
          </a:p>
        </p:txBody>
      </p:sp>
      <p:sp>
        <p:nvSpPr>
          <p:cNvPr id="3" name="Subtitle 2"/>
          <p:cNvSpPr>
            <a:spLocks noGrp="1"/>
          </p:cNvSpPr>
          <p:nvPr>
            <p:ph type="subTitle" idx="1"/>
          </p:nvPr>
        </p:nvSpPr>
        <p:spPr/>
        <p:txBody>
          <a:bodyPr>
            <a:normAutofit lnSpcReduction="10000"/>
          </a:bodyPr>
          <a:lstStyle/>
          <a:p>
            <a:r>
              <a:rPr lang="en-CA" dirty="0" smtClean="0"/>
              <a:t>Katharina </a:t>
            </a:r>
            <a:r>
              <a:rPr lang="en-CA" dirty="0" err="1" smtClean="0"/>
              <a:t>Manassis</a:t>
            </a:r>
            <a:r>
              <a:rPr lang="en-CA" dirty="0" smtClean="0"/>
              <a:t>, MD, FRCPC</a:t>
            </a:r>
          </a:p>
          <a:p>
            <a:r>
              <a:rPr lang="en-CA" dirty="0" smtClean="0"/>
              <a:t>Child and Adolescent Psychiatrist</a:t>
            </a:r>
          </a:p>
          <a:p>
            <a:r>
              <a:rPr lang="en-CA" dirty="0" smtClean="0"/>
              <a:t>Professor Emerita, University of Toronto</a:t>
            </a:r>
            <a:endParaRPr lang="en-CA" dirty="0"/>
          </a:p>
        </p:txBody>
      </p:sp>
    </p:spTree>
    <p:extLst>
      <p:ext uri="{BB962C8B-B14F-4D97-AF65-F5344CB8AC3E}">
        <p14:creationId xmlns:p14="http://schemas.microsoft.com/office/powerpoint/2010/main" val="150793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Feeling Awareness</a:t>
            </a:r>
            <a:endParaRPr lang="en-CA" dirty="0"/>
          </a:p>
        </p:txBody>
      </p:sp>
      <p:sp>
        <p:nvSpPr>
          <p:cNvPr id="3" name="Content Placeholder 2"/>
          <p:cNvSpPr>
            <a:spLocks noGrp="1"/>
          </p:cNvSpPr>
          <p:nvPr>
            <p:ph idx="1"/>
          </p:nvPr>
        </p:nvSpPr>
        <p:spPr/>
        <p:txBody>
          <a:bodyPr/>
          <a:lstStyle/>
          <a:p>
            <a:r>
              <a:rPr lang="en-CA" dirty="0" smtClean="0"/>
              <a:t>Having an “early warning system” for anxiety which clearly signals the youth that it’s time to use their strategies—these never work if you wait until anxiety is extreme</a:t>
            </a:r>
          </a:p>
          <a:p>
            <a:r>
              <a:rPr lang="en-CA" dirty="0" smtClean="0"/>
              <a:t>ID the times and places where your mood typically dips—monitor for a week if not sure using a 1-10 rating before school, AM, PM, after school, &amp; evening</a:t>
            </a:r>
          </a:p>
          <a:p>
            <a:r>
              <a:rPr lang="en-CA" dirty="0" smtClean="0"/>
              <a:t>Record physical feelings and events at low times (e.g., lethargy, restlessness, cravings, pain; experiencing criticism/ridicule, facing work, being alone)</a:t>
            </a:r>
          </a:p>
          <a:p>
            <a:r>
              <a:rPr lang="en-CA" dirty="0" smtClean="0"/>
              <a:t>Awareness of depression triggers and signals allow you to plan for safety and for ways of coping </a:t>
            </a:r>
            <a:r>
              <a:rPr lang="en-CA" i="1" dirty="0" smtClean="0"/>
              <a:t>before</a:t>
            </a:r>
            <a:r>
              <a:rPr lang="en-CA" dirty="0" smtClean="0"/>
              <a:t> you are in the “depths”</a:t>
            </a:r>
            <a:endParaRPr lang="en-CA" dirty="0"/>
          </a:p>
        </p:txBody>
      </p:sp>
    </p:spTree>
    <p:extLst>
      <p:ext uri="{BB962C8B-B14F-4D97-AF65-F5344CB8AC3E}">
        <p14:creationId xmlns:p14="http://schemas.microsoft.com/office/powerpoint/2010/main" val="440218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An ‘early warning system’ for anxiety</a:t>
            </a:r>
            <a:endParaRPr lang="en-CA" dirty="0"/>
          </a:p>
        </p:txBody>
      </p:sp>
      <p:sp>
        <p:nvSpPr>
          <p:cNvPr id="3" name="Content Placeholder 2"/>
          <p:cNvSpPr>
            <a:spLocks noGrp="1"/>
          </p:cNvSpPr>
          <p:nvPr>
            <p:ph idx="1"/>
          </p:nvPr>
        </p:nvSpPr>
        <p:spPr/>
        <p:txBody>
          <a:bodyPr/>
          <a:lstStyle/>
          <a:p>
            <a:r>
              <a:rPr lang="en-CA" dirty="0" smtClean="0"/>
              <a:t>Briefly explain the ‘fight or flight’ response and some anxiety symptoms that can relate to it (e.g., tummy-ache from blood rushing away to big muscles)</a:t>
            </a:r>
          </a:p>
          <a:p>
            <a:r>
              <a:rPr lang="en-CA" dirty="0" smtClean="0"/>
              <a:t>Use a body drawing to have the child point to places where he/she notices anxiety symptoms</a:t>
            </a:r>
          </a:p>
          <a:p>
            <a:r>
              <a:rPr lang="en-CA" dirty="0" smtClean="0"/>
              <a:t>Ask which symptoms are the earliest</a:t>
            </a:r>
          </a:p>
          <a:p>
            <a:r>
              <a:rPr lang="en-CA" dirty="0" smtClean="0"/>
              <a:t>Ask if there are thoughts/feelings that come up even earlier</a:t>
            </a:r>
          </a:p>
          <a:p>
            <a:r>
              <a:rPr lang="en-CA" dirty="0" smtClean="0"/>
              <a:t>Include the earliest signal on a coping card (see below), so the child knows when to use strategies </a:t>
            </a:r>
            <a:endParaRPr lang="en-CA" dirty="0"/>
          </a:p>
        </p:txBody>
      </p:sp>
    </p:spTree>
    <p:extLst>
      <p:ext uri="{BB962C8B-B14F-4D97-AF65-F5344CB8AC3E}">
        <p14:creationId xmlns:p14="http://schemas.microsoft.com/office/powerpoint/2010/main" val="2956675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“Panic” in anxious situations (i.e., hyperventilation)</a:t>
            </a:r>
            <a:endParaRPr lang="en-CA" dirty="0"/>
          </a:p>
        </p:txBody>
      </p:sp>
      <p:sp>
        <p:nvSpPr>
          <p:cNvPr id="3" name="Content Placeholder 2"/>
          <p:cNvSpPr>
            <a:spLocks noGrp="1"/>
          </p:cNvSpPr>
          <p:nvPr>
            <p:ph idx="1"/>
          </p:nvPr>
        </p:nvSpPr>
        <p:spPr/>
        <p:txBody>
          <a:bodyPr/>
          <a:lstStyle/>
          <a:p>
            <a:r>
              <a:rPr lang="en-CA" dirty="0" smtClean="0"/>
              <a:t>Box breathing: 4 in, 4 hold, 4 out, 4 wait &amp; repeat</a:t>
            </a:r>
          </a:p>
          <a:p>
            <a:r>
              <a:rPr lang="en-CA" dirty="0" smtClean="0"/>
              <a:t>Focus is on counting rather than anxiety; breathing is slowed; no regular practice needed </a:t>
            </a:r>
          </a:p>
          <a:p>
            <a:r>
              <a:rPr lang="en-CA" dirty="0" smtClean="0"/>
              <a:t>If at school, have a quiet room for the child to calm down &amp; then return to class when calm (usually a few minutes; half hour at most)</a:t>
            </a:r>
          </a:p>
          <a:p>
            <a:r>
              <a:rPr lang="en-CA" dirty="0" smtClean="0"/>
              <a:t>Discourage calls home/parents picking up unless fever or vomiting</a:t>
            </a:r>
          </a:p>
          <a:p>
            <a:r>
              <a:rPr lang="en-CA" dirty="0" smtClean="0"/>
              <a:t>Discourage the adults from talking/reassuring too much (adrenaline will subside with time if you don’t fuel it further)</a:t>
            </a:r>
          </a:p>
          <a:p>
            <a:endParaRPr lang="en-CA" dirty="0"/>
          </a:p>
          <a:p>
            <a:r>
              <a:rPr lang="en-CA" dirty="0" smtClean="0"/>
              <a:t>What if they prefer to do yoga, mindfulness, Eli Bay, or some other version of relaxation?  If they’re willing to practice daily, tell them to go for it!</a:t>
            </a:r>
          </a:p>
          <a:p>
            <a:endParaRPr lang="en-CA" dirty="0"/>
          </a:p>
          <a:p>
            <a:pPr marL="0" indent="0">
              <a:buNone/>
            </a:pPr>
            <a:endParaRPr lang="en-CA" dirty="0"/>
          </a:p>
        </p:txBody>
      </p:sp>
    </p:spTree>
    <p:extLst>
      <p:ext uri="{BB962C8B-B14F-4D97-AF65-F5344CB8AC3E}">
        <p14:creationId xmlns:p14="http://schemas.microsoft.com/office/powerpoint/2010/main" val="942398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Rationale for Coping Thoughts</a:t>
            </a:r>
            <a:endParaRPr lang="en-CA" dirty="0"/>
          </a:p>
        </p:txBody>
      </p:sp>
      <p:sp>
        <p:nvSpPr>
          <p:cNvPr id="3" name="Content Placeholder 2"/>
          <p:cNvSpPr>
            <a:spLocks noGrp="1"/>
          </p:cNvSpPr>
          <p:nvPr>
            <p:ph idx="1"/>
          </p:nvPr>
        </p:nvSpPr>
        <p:spPr/>
        <p:txBody>
          <a:bodyPr/>
          <a:lstStyle/>
          <a:p>
            <a:r>
              <a:rPr lang="en-CA" dirty="0" smtClean="0"/>
              <a:t>The class is told there’s a big test coming up next week</a:t>
            </a:r>
          </a:p>
          <a:p>
            <a:r>
              <a:rPr lang="en-CA" dirty="0" smtClean="0"/>
              <a:t>Ben says to himself “That’s awful. I’m going to spend the whole weekend studying, and then I’ll freak out when I see it. </a:t>
            </a:r>
            <a:r>
              <a:rPr lang="en-CA" dirty="0"/>
              <a:t>W</a:t>
            </a:r>
            <a:r>
              <a:rPr lang="en-CA" dirty="0" smtClean="0"/>
              <a:t>hat if I fail? My parents will be so disappointed. I wish I didn’t have to go to school.”</a:t>
            </a:r>
          </a:p>
          <a:p>
            <a:r>
              <a:rPr lang="en-CA" dirty="0" smtClean="0"/>
              <a:t>Charlie says to himself “Oh good. I’m not doing great in this course, but if the test is worth a lot of marks and I do well, I could really pull up my grade.”</a:t>
            </a:r>
          </a:p>
          <a:p>
            <a:r>
              <a:rPr lang="en-CA" dirty="0" smtClean="0"/>
              <a:t>How does Ben feel?</a:t>
            </a:r>
          </a:p>
          <a:p>
            <a:r>
              <a:rPr lang="en-CA" dirty="0" smtClean="0"/>
              <a:t>How does Charlie feel?</a:t>
            </a:r>
          </a:p>
          <a:p>
            <a:r>
              <a:rPr lang="en-CA" dirty="0" smtClean="0"/>
              <a:t>Which attitude is more helpful?</a:t>
            </a:r>
            <a:endParaRPr lang="en-CA" dirty="0"/>
          </a:p>
        </p:txBody>
      </p:sp>
    </p:spTree>
    <p:extLst>
      <p:ext uri="{BB962C8B-B14F-4D97-AF65-F5344CB8AC3E}">
        <p14:creationId xmlns:p14="http://schemas.microsoft.com/office/powerpoint/2010/main" val="3768472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Generic self-talk for anxiety</a:t>
            </a:r>
            <a:endParaRPr lang="en-CA" dirty="0"/>
          </a:p>
        </p:txBody>
      </p:sp>
      <p:sp>
        <p:nvSpPr>
          <p:cNvPr id="3" name="Content Placeholder 2"/>
          <p:cNvSpPr>
            <a:spLocks noGrp="1"/>
          </p:cNvSpPr>
          <p:nvPr>
            <p:ph idx="1"/>
          </p:nvPr>
        </p:nvSpPr>
        <p:spPr/>
        <p:txBody>
          <a:bodyPr>
            <a:normAutofit lnSpcReduction="10000"/>
          </a:bodyPr>
          <a:lstStyle/>
          <a:p>
            <a:r>
              <a:rPr lang="en-CA" dirty="0" smtClean="0"/>
              <a:t>I’ve done this (or something similar) before, so I can do it now</a:t>
            </a:r>
          </a:p>
          <a:p>
            <a:r>
              <a:rPr lang="en-CA" dirty="0" smtClean="0"/>
              <a:t>I can’t predict the future, so I might as well hope for the best</a:t>
            </a:r>
          </a:p>
          <a:p>
            <a:r>
              <a:rPr lang="en-CA" dirty="0" smtClean="0"/>
              <a:t>It’s my worried mind talking</a:t>
            </a:r>
          </a:p>
          <a:p>
            <a:r>
              <a:rPr lang="en-CA" dirty="0" smtClean="0"/>
              <a:t>I know I will be OK</a:t>
            </a:r>
          </a:p>
          <a:p>
            <a:r>
              <a:rPr lang="en-CA" dirty="0" smtClean="0"/>
              <a:t>I know I can deal with this when the time comes</a:t>
            </a:r>
          </a:p>
          <a:p>
            <a:r>
              <a:rPr lang="en-CA" dirty="0" smtClean="0"/>
              <a:t>Things are often not as dangerous as they seem to me</a:t>
            </a:r>
          </a:p>
          <a:p>
            <a:r>
              <a:rPr lang="en-CA" dirty="0" smtClean="0"/>
              <a:t>I can focus on something else</a:t>
            </a:r>
          </a:p>
          <a:p>
            <a:r>
              <a:rPr lang="en-CA" dirty="0" smtClean="0"/>
              <a:t>I can ask for help if needed</a:t>
            </a:r>
          </a:p>
          <a:p>
            <a:r>
              <a:rPr lang="en-CA" dirty="0" smtClean="0"/>
              <a:t>There are many explanations that have nothing to do with what I fear</a:t>
            </a:r>
          </a:p>
          <a:p>
            <a:r>
              <a:rPr lang="en-CA" dirty="0" smtClean="0"/>
              <a:t>What’s the worst that could happen? (if the feared outcome is non-lethal)</a:t>
            </a:r>
            <a:endParaRPr lang="en-CA" dirty="0"/>
          </a:p>
        </p:txBody>
      </p:sp>
    </p:spTree>
    <p:extLst>
      <p:ext uri="{BB962C8B-B14F-4D97-AF65-F5344CB8AC3E}">
        <p14:creationId xmlns:p14="http://schemas.microsoft.com/office/powerpoint/2010/main" val="2463512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Using self-talk for anxiety: the coping card</a:t>
            </a:r>
            <a:endParaRPr lang="en-CA" dirty="0"/>
          </a:p>
        </p:txBody>
      </p:sp>
      <p:sp>
        <p:nvSpPr>
          <p:cNvPr id="3" name="Content Placeholder 2"/>
          <p:cNvSpPr>
            <a:spLocks noGrp="1"/>
          </p:cNvSpPr>
          <p:nvPr>
            <p:ph idx="1"/>
          </p:nvPr>
        </p:nvSpPr>
        <p:spPr/>
        <p:txBody>
          <a:bodyPr/>
          <a:lstStyle/>
          <a:p>
            <a:r>
              <a:rPr lang="en-CA" dirty="0" smtClean="0"/>
              <a:t>Pick favorites and put on a card or slip of paper to be kept in the backpack (or wherever child gets anxious), encourage decorating it/personalizing it</a:t>
            </a:r>
          </a:p>
          <a:p>
            <a:r>
              <a:rPr lang="en-CA" dirty="0" smtClean="0"/>
              <a:t>People do not think on the spot when anxious, so need concrete reminders</a:t>
            </a:r>
          </a:p>
          <a:p>
            <a:r>
              <a:rPr lang="en-CA" dirty="0" smtClean="0"/>
              <a:t>Including a favorite picture or other reminder of home is helpful for some</a:t>
            </a:r>
          </a:p>
          <a:p>
            <a:r>
              <a:rPr lang="en-CA" dirty="0" smtClean="0"/>
              <a:t>Serves as a transitional object as well as a reminder</a:t>
            </a:r>
          </a:p>
          <a:p>
            <a:r>
              <a:rPr lang="en-CA" dirty="0" smtClean="0"/>
              <a:t>The more realistic the fear, the more the emphasis needs to be on personal strength rather than probabilities</a:t>
            </a:r>
          </a:p>
          <a:p>
            <a:r>
              <a:rPr lang="en-CA" dirty="0" smtClean="0"/>
              <a:t>It doesn’t have to be fancy, it just has to facilitate exposure</a:t>
            </a:r>
          </a:p>
          <a:p>
            <a:pPr marL="0" indent="0">
              <a:buNone/>
            </a:pPr>
            <a:endParaRPr lang="en-CA" dirty="0"/>
          </a:p>
        </p:txBody>
      </p:sp>
    </p:spTree>
    <p:extLst>
      <p:ext uri="{BB962C8B-B14F-4D97-AF65-F5344CB8AC3E}">
        <p14:creationId xmlns:p14="http://schemas.microsoft.com/office/powerpoint/2010/main" val="2570754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Problem-Solving</a:t>
            </a:r>
            <a:endParaRPr lang="en-CA" dirty="0"/>
          </a:p>
        </p:txBody>
      </p:sp>
      <p:sp>
        <p:nvSpPr>
          <p:cNvPr id="3" name="Content Placeholder 2"/>
          <p:cNvSpPr>
            <a:spLocks noGrp="1"/>
          </p:cNvSpPr>
          <p:nvPr>
            <p:ph idx="1"/>
          </p:nvPr>
        </p:nvSpPr>
        <p:spPr/>
        <p:txBody>
          <a:bodyPr/>
          <a:lstStyle/>
          <a:p>
            <a:r>
              <a:rPr lang="en-CA" dirty="0" smtClean="0"/>
              <a:t>Pick ONE problem or situation</a:t>
            </a:r>
          </a:p>
          <a:p>
            <a:r>
              <a:rPr lang="en-CA" dirty="0" smtClean="0"/>
              <a:t>Brainstorm possible alternative solutions/actions for that situation</a:t>
            </a:r>
          </a:p>
          <a:p>
            <a:r>
              <a:rPr lang="en-CA" dirty="0" smtClean="0"/>
              <a:t>Evaluate the alternatives from 1 to 10 (terrible idea versus terrific idea), remembering that some things are very helpful for symptoms in the short term but unhelpful in the long term (e.g., smoking pot); other things are the opposite (e.g., doing homework)</a:t>
            </a:r>
          </a:p>
          <a:p>
            <a:r>
              <a:rPr lang="en-CA" dirty="0" smtClean="0"/>
              <a:t>Choose an action(s) that is/are likely to be helpful</a:t>
            </a:r>
          </a:p>
          <a:p>
            <a:r>
              <a:rPr lang="en-CA" dirty="0" smtClean="0"/>
              <a:t>Try it in the situation &amp; see what happens</a:t>
            </a:r>
          </a:p>
          <a:p>
            <a:r>
              <a:rPr lang="en-CA" dirty="0" smtClean="0"/>
              <a:t>Report back and problem-solve again if needed</a:t>
            </a:r>
          </a:p>
          <a:p>
            <a:r>
              <a:rPr lang="en-CA" dirty="0" smtClean="0"/>
              <a:t>“Problem Solving in Child &amp; Adolescent Psychotherapy” </a:t>
            </a:r>
            <a:r>
              <a:rPr lang="en-CA" dirty="0" err="1" smtClean="0"/>
              <a:t>Manassis</a:t>
            </a:r>
            <a:r>
              <a:rPr lang="en-CA" dirty="0" smtClean="0"/>
              <a:t>, 2012</a:t>
            </a:r>
            <a:endParaRPr lang="en-CA" dirty="0"/>
          </a:p>
        </p:txBody>
      </p:sp>
    </p:spTree>
    <p:extLst>
      <p:ext uri="{BB962C8B-B14F-4D97-AF65-F5344CB8AC3E}">
        <p14:creationId xmlns:p14="http://schemas.microsoft.com/office/powerpoint/2010/main" val="1366147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Anhedonia</a:t>
            </a:r>
            <a:endParaRPr lang="en-CA" dirty="0"/>
          </a:p>
        </p:txBody>
      </p:sp>
      <p:sp>
        <p:nvSpPr>
          <p:cNvPr id="3" name="Content Placeholder 2"/>
          <p:cNvSpPr>
            <a:spLocks noGrp="1"/>
          </p:cNvSpPr>
          <p:nvPr>
            <p:ph idx="1"/>
          </p:nvPr>
        </p:nvSpPr>
        <p:spPr/>
        <p:txBody>
          <a:bodyPr/>
          <a:lstStyle/>
          <a:p>
            <a:r>
              <a:rPr lang="en-CA" dirty="0" smtClean="0"/>
              <a:t>Inability to appreciate or enjoy the positive elements of life</a:t>
            </a:r>
          </a:p>
          <a:p>
            <a:r>
              <a:rPr lang="en-CA" dirty="0" smtClean="0"/>
              <a:t>ACTION suggests “Catch the Positives” exercise</a:t>
            </a:r>
          </a:p>
          <a:p>
            <a:r>
              <a:rPr lang="en-CA" dirty="0" smtClean="0"/>
              <a:t>Attend to small sensory experiences that are not unpleasant—list your favorites (sight, smell, taste, sound, touch/feeling)</a:t>
            </a:r>
          </a:p>
          <a:p>
            <a:r>
              <a:rPr lang="en-CA" dirty="0"/>
              <a:t>A</a:t>
            </a:r>
            <a:r>
              <a:rPr lang="en-CA" dirty="0" smtClean="0"/>
              <a:t>ttend to moments in the day that are not entirely miserable—review at the end of the day and identify at least one (e.g., the school day finally ended; my mother stopped nagging me) </a:t>
            </a:r>
          </a:p>
          <a:p>
            <a:r>
              <a:rPr lang="en-CA" dirty="0" smtClean="0"/>
              <a:t>Attend to your own accomplishments, no matter how small (e.g., even getting out of bed in a very debilitated youth)</a:t>
            </a:r>
          </a:p>
          <a:p>
            <a:r>
              <a:rPr lang="en-CA" dirty="0" smtClean="0"/>
              <a:t>Read “The Book of Awesome” (</a:t>
            </a:r>
            <a:r>
              <a:rPr lang="en-CA" dirty="0" err="1" smtClean="0"/>
              <a:t>Pasricha</a:t>
            </a:r>
            <a:r>
              <a:rPr lang="en-CA" dirty="0" smtClean="0"/>
              <a:t>, 2010) </a:t>
            </a:r>
            <a:endParaRPr lang="en-CA" dirty="0"/>
          </a:p>
        </p:txBody>
      </p:sp>
    </p:spTree>
    <p:extLst>
      <p:ext uri="{BB962C8B-B14F-4D97-AF65-F5344CB8AC3E}">
        <p14:creationId xmlns:p14="http://schemas.microsoft.com/office/powerpoint/2010/main" val="4122423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Negative Thinking</a:t>
            </a:r>
            <a:endParaRPr lang="en-CA" dirty="0"/>
          </a:p>
        </p:txBody>
      </p:sp>
      <p:sp>
        <p:nvSpPr>
          <p:cNvPr id="3" name="Content Placeholder 2"/>
          <p:cNvSpPr>
            <a:spLocks noGrp="1"/>
          </p:cNvSpPr>
          <p:nvPr>
            <p:ph idx="1"/>
          </p:nvPr>
        </p:nvSpPr>
        <p:spPr/>
        <p:txBody>
          <a:bodyPr/>
          <a:lstStyle/>
          <a:p>
            <a:r>
              <a:rPr lang="en-CA" dirty="0" smtClean="0"/>
              <a:t>Depressive thinking is: self-critical, hopeless about the future, and focused on negative interpretation biases of current events (e.g., “She’s frowning so she must hate me”)</a:t>
            </a:r>
          </a:p>
          <a:p>
            <a:r>
              <a:rPr lang="en-CA" dirty="0" smtClean="0"/>
              <a:t>Extremes abound: “always” and “never” statements</a:t>
            </a:r>
          </a:p>
          <a:p>
            <a:r>
              <a:rPr lang="en-CA" dirty="0" smtClean="0"/>
              <a:t>Positives are ignored (anhedonia)</a:t>
            </a:r>
          </a:p>
          <a:p>
            <a:r>
              <a:rPr lang="en-CA" dirty="0" smtClean="0"/>
              <a:t>Easiest to elicit by talking about a situation where mood got worse</a:t>
            </a:r>
          </a:p>
          <a:p>
            <a:endParaRPr lang="en-CA" dirty="0"/>
          </a:p>
        </p:txBody>
      </p:sp>
    </p:spTree>
    <p:extLst>
      <p:ext uri="{BB962C8B-B14F-4D97-AF65-F5344CB8AC3E}">
        <p14:creationId xmlns:p14="http://schemas.microsoft.com/office/powerpoint/2010/main" val="3240643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Self-talk for Negative Thinking</a:t>
            </a: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a:t>Things may look different by tomorrow </a:t>
            </a:r>
          </a:p>
          <a:p>
            <a:pPr lvl="0"/>
            <a:r>
              <a:rPr lang="en-CA" dirty="0"/>
              <a:t>I may not get complimented on how I look, what I do, etc. but it may still be good</a:t>
            </a:r>
          </a:p>
          <a:p>
            <a:pPr lvl="0"/>
            <a:r>
              <a:rPr lang="en-CA" dirty="0"/>
              <a:t>I can still do some things today, even if I don’t feel great</a:t>
            </a:r>
          </a:p>
          <a:p>
            <a:pPr lvl="0"/>
            <a:r>
              <a:rPr lang="en-CA" dirty="0"/>
              <a:t>One bad result doesn’t mean it will be this way forever</a:t>
            </a:r>
          </a:p>
          <a:p>
            <a:pPr lvl="0"/>
            <a:r>
              <a:rPr lang="en-CA" dirty="0"/>
              <a:t>It’s a problem, not a permanent part of my personality</a:t>
            </a:r>
          </a:p>
          <a:p>
            <a:pPr lvl="0"/>
            <a:r>
              <a:rPr lang="en-CA" dirty="0"/>
              <a:t>There are lots of reasons why people frown (or get impatient, or raise their voices, etc.): it doesn’t mean they hate me</a:t>
            </a:r>
          </a:p>
          <a:p>
            <a:pPr lvl="0"/>
            <a:r>
              <a:rPr lang="en-CA" dirty="0"/>
              <a:t>Even if not everyone likes me, I still have some friends</a:t>
            </a:r>
          </a:p>
          <a:p>
            <a:pPr lvl="0"/>
            <a:r>
              <a:rPr lang="en-CA" dirty="0"/>
              <a:t>Even if I didn’t do great on this test, I can still pass</a:t>
            </a:r>
          </a:p>
          <a:p>
            <a:pPr lvl="0"/>
            <a:r>
              <a:rPr lang="en-CA" dirty="0"/>
              <a:t>I will run my own race: I don’t have to compare myself to others</a:t>
            </a:r>
          </a:p>
          <a:p>
            <a:pPr lvl="0"/>
            <a:r>
              <a:rPr lang="en-CA" dirty="0"/>
              <a:t>There are many roads to success: I may not take the most direct one but I’ll get there eventually</a:t>
            </a:r>
          </a:p>
          <a:p>
            <a:endParaRPr lang="en-CA" dirty="0"/>
          </a:p>
        </p:txBody>
      </p:sp>
    </p:spTree>
    <p:extLst>
      <p:ext uri="{BB962C8B-B14F-4D97-AF65-F5344CB8AC3E}">
        <p14:creationId xmlns:p14="http://schemas.microsoft.com/office/powerpoint/2010/main" val="342002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r>
            <a:br>
              <a:rPr lang="en-CA" dirty="0" smtClean="0"/>
            </a:br>
            <a:r>
              <a:rPr lang="en-CA" dirty="0" smtClean="0"/>
              <a:t>Relationship with Commercial Interests:</a:t>
            </a:r>
            <a:endParaRPr lang="en-CA" dirty="0"/>
          </a:p>
        </p:txBody>
      </p:sp>
      <p:sp>
        <p:nvSpPr>
          <p:cNvPr id="3" name="Content Placeholder 2"/>
          <p:cNvSpPr>
            <a:spLocks noGrp="1"/>
          </p:cNvSpPr>
          <p:nvPr>
            <p:ph idx="1"/>
          </p:nvPr>
        </p:nvSpPr>
        <p:spPr/>
        <p:txBody>
          <a:bodyPr/>
          <a:lstStyle/>
          <a:p>
            <a:r>
              <a:rPr lang="en-CA" dirty="0" smtClean="0"/>
              <a:t>Recent Research Support: Bell Canada</a:t>
            </a:r>
          </a:p>
          <a:p>
            <a:r>
              <a:rPr lang="en-CA" dirty="0" smtClean="0"/>
              <a:t>Honoraria: Shire &amp; Janssen (unrestricted) </a:t>
            </a:r>
          </a:p>
          <a:p>
            <a:r>
              <a:rPr lang="en-CA" dirty="0" smtClean="0"/>
              <a:t>Guilford Publishing royalties</a:t>
            </a:r>
          </a:p>
          <a:p>
            <a:r>
              <a:rPr lang="en-CA" dirty="0" smtClean="0"/>
              <a:t>Routledge Publishing royalties</a:t>
            </a:r>
          </a:p>
          <a:p>
            <a:r>
              <a:rPr lang="en-CA" dirty="0" smtClean="0"/>
              <a:t>Barron’s Educational Series Inc. Publishing royalties</a:t>
            </a:r>
          </a:p>
          <a:p>
            <a:endParaRPr lang="en-CA" dirty="0"/>
          </a:p>
          <a:p>
            <a:r>
              <a:rPr lang="en-CA" dirty="0" smtClean="0"/>
              <a:t>I may mention SSRIs (selective serotonin reuptake inhibitors) at some point, and their use in children is off-label</a:t>
            </a:r>
          </a:p>
          <a:p>
            <a:endParaRPr lang="en-CA" dirty="0"/>
          </a:p>
        </p:txBody>
      </p:sp>
    </p:spTree>
    <p:extLst>
      <p:ext uri="{BB962C8B-B14F-4D97-AF65-F5344CB8AC3E}">
        <p14:creationId xmlns:p14="http://schemas.microsoft.com/office/powerpoint/2010/main" val="1395682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More Self-Talk</a:t>
            </a:r>
            <a:endParaRPr lang="en-CA" dirty="0"/>
          </a:p>
        </p:txBody>
      </p:sp>
      <p:sp>
        <p:nvSpPr>
          <p:cNvPr id="3" name="Content Placeholder 2"/>
          <p:cNvSpPr>
            <a:spLocks noGrp="1"/>
          </p:cNvSpPr>
          <p:nvPr>
            <p:ph idx="1"/>
          </p:nvPr>
        </p:nvSpPr>
        <p:spPr/>
        <p:txBody>
          <a:bodyPr>
            <a:normAutofit lnSpcReduction="10000"/>
          </a:bodyPr>
          <a:lstStyle/>
          <a:p>
            <a:pPr lvl="0"/>
            <a:r>
              <a:rPr lang="en-CA" dirty="0"/>
              <a:t>It’s not the end of the world</a:t>
            </a:r>
          </a:p>
          <a:p>
            <a:pPr lvl="0"/>
            <a:r>
              <a:rPr lang="en-CA" dirty="0"/>
              <a:t>I may not be the best (or best-looking, smartest, most athletic, etc.), but I have good qualities</a:t>
            </a:r>
          </a:p>
          <a:p>
            <a:pPr lvl="0"/>
            <a:r>
              <a:rPr lang="en-CA" dirty="0"/>
              <a:t>I can take my mind off this, at least for a little while</a:t>
            </a:r>
          </a:p>
          <a:p>
            <a:pPr lvl="0"/>
            <a:r>
              <a:rPr lang="en-CA" dirty="0"/>
              <a:t>I won’t let my mind keep spiralling down</a:t>
            </a:r>
          </a:p>
          <a:p>
            <a:pPr lvl="0"/>
            <a:r>
              <a:rPr lang="en-CA" dirty="0"/>
              <a:t>Many people struggle with their moods: I’m not alone</a:t>
            </a:r>
          </a:p>
          <a:p>
            <a:pPr lvl="0"/>
            <a:r>
              <a:rPr lang="en-CA" dirty="0"/>
              <a:t>Even if I can only take a small step, I’m still further ahead</a:t>
            </a:r>
          </a:p>
          <a:p>
            <a:pPr lvl="0"/>
            <a:r>
              <a:rPr lang="en-CA" dirty="0"/>
              <a:t>My depression saps energy, so I can be proud of every little thing I do</a:t>
            </a:r>
          </a:p>
          <a:p>
            <a:pPr lvl="0"/>
            <a:r>
              <a:rPr lang="en-CA" dirty="0"/>
              <a:t>I won’t base my opinion of myself on what one person thinks</a:t>
            </a:r>
          </a:p>
          <a:p>
            <a:r>
              <a:rPr lang="en-CA" dirty="0" smtClean="0"/>
              <a:t>Choose favorites, and when </a:t>
            </a:r>
            <a:r>
              <a:rPr lang="en-CA" dirty="0"/>
              <a:t>in doubt, asking “What’s the Evidence?” is usually best</a:t>
            </a:r>
          </a:p>
          <a:p>
            <a:endParaRPr lang="en-CA" dirty="0"/>
          </a:p>
        </p:txBody>
      </p:sp>
    </p:spTree>
    <p:extLst>
      <p:ext uri="{BB962C8B-B14F-4D97-AF65-F5344CB8AC3E}">
        <p14:creationId xmlns:p14="http://schemas.microsoft.com/office/powerpoint/2010/main" val="1914132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a:t>
            </a:r>
            <a:endParaRPr lang="en-CA" dirty="0"/>
          </a:p>
        </p:txBody>
      </p:sp>
      <p:sp>
        <p:nvSpPr>
          <p:cNvPr id="3" name="Content Placeholder 2"/>
          <p:cNvSpPr>
            <a:spLocks noGrp="1"/>
          </p:cNvSpPr>
          <p:nvPr>
            <p:ph idx="1"/>
          </p:nvPr>
        </p:nvSpPr>
        <p:spPr/>
        <p:txBody>
          <a:bodyPr/>
          <a:lstStyle/>
          <a:p>
            <a:r>
              <a:rPr lang="en-CA" dirty="0" smtClean="0"/>
              <a:t>The only aspect of CBT that has been consistently associated with improvement in all age groups</a:t>
            </a:r>
          </a:p>
          <a:p>
            <a:r>
              <a:rPr lang="en-CA" dirty="0" smtClean="0"/>
              <a:t>Gradual versus immediate: gradual is tolerated better, but immediate may be needed if there is urgency (e.g., school avoidance, severe family conflict around co-sleeping or other anxiety issues)</a:t>
            </a:r>
          </a:p>
          <a:p>
            <a:r>
              <a:rPr lang="en-CA" dirty="0" smtClean="0"/>
              <a:t>Immediate: 1. </a:t>
            </a:r>
            <a:r>
              <a:rPr lang="en-CA" dirty="0"/>
              <a:t>C</a:t>
            </a:r>
            <a:r>
              <a:rPr lang="en-CA" dirty="0" smtClean="0"/>
              <a:t>o-sleeping changes when parents are in agreement on what needs to happen and do it consistently; a bit of positive reinforcement for the child for ‘good nights’ is nice, and setbacks must be ignored</a:t>
            </a:r>
          </a:p>
          <a:p>
            <a:r>
              <a:rPr lang="en-CA" dirty="0" smtClean="0"/>
              <a:t>2. School avoidance is easy in 5-year-olds (take them in their </a:t>
            </a:r>
            <a:r>
              <a:rPr lang="en-CA" dirty="0" err="1" smtClean="0"/>
              <a:t>pj’s</a:t>
            </a:r>
            <a:r>
              <a:rPr lang="en-CA" dirty="0" smtClean="0"/>
              <a:t>) and gets more difficult with age &amp; longer time away; use non-family escorts and interception by teacher in the school yard whenever possible; medication helps but doesn’t cure; calm perseverance by everyone is needed</a:t>
            </a:r>
          </a:p>
          <a:p>
            <a:endParaRPr lang="en-CA" dirty="0"/>
          </a:p>
        </p:txBody>
      </p:sp>
    </p:spTree>
    <p:extLst>
      <p:ext uri="{BB962C8B-B14F-4D97-AF65-F5344CB8AC3E}">
        <p14:creationId xmlns:p14="http://schemas.microsoft.com/office/powerpoint/2010/main" val="4065174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 (2)</a:t>
            </a:r>
            <a:endParaRPr lang="en-CA" dirty="0"/>
          </a:p>
        </p:txBody>
      </p:sp>
      <p:sp>
        <p:nvSpPr>
          <p:cNvPr id="3" name="Content Placeholder 2"/>
          <p:cNvSpPr>
            <a:spLocks noGrp="1"/>
          </p:cNvSpPr>
          <p:nvPr>
            <p:ph idx="1"/>
          </p:nvPr>
        </p:nvSpPr>
        <p:spPr/>
        <p:txBody>
          <a:bodyPr>
            <a:normAutofit fontScale="92500"/>
          </a:bodyPr>
          <a:lstStyle/>
          <a:p>
            <a:r>
              <a:rPr lang="en-CA" dirty="0" smtClean="0"/>
              <a:t>Gradual exposure is doable for almost all anxieties if you can find a small step to start with, and positively reinforce ignoring setbacks</a:t>
            </a:r>
          </a:p>
          <a:p>
            <a:r>
              <a:rPr lang="en-CA" dirty="0" smtClean="0"/>
              <a:t>Many kids can do anxious situations with parent present initially, and then you can gradually decrease parental support</a:t>
            </a:r>
          </a:p>
          <a:p>
            <a:r>
              <a:rPr lang="en-CA" dirty="0" smtClean="0"/>
              <a:t>Parental involvement is key: have them read </a:t>
            </a:r>
            <a:r>
              <a:rPr lang="en-CA" dirty="0" err="1" smtClean="0"/>
              <a:t>Manassis</a:t>
            </a:r>
            <a:r>
              <a:rPr lang="en-CA" dirty="0" smtClean="0"/>
              <a:t>’ “Keys to Parenting Your Anxious Child” or similar book by Ron </a:t>
            </a:r>
            <a:r>
              <a:rPr lang="en-CA" dirty="0" err="1" smtClean="0"/>
              <a:t>Rapee</a:t>
            </a:r>
            <a:endParaRPr lang="en-CA" dirty="0" smtClean="0"/>
          </a:p>
          <a:p>
            <a:r>
              <a:rPr lang="en-CA" dirty="0" smtClean="0"/>
              <a:t>Social anxiety may need some training/rehearsal beforehand as kids lose social skills year by year through avoidance; </a:t>
            </a:r>
          </a:p>
          <a:p>
            <a:r>
              <a:rPr lang="en-CA" dirty="0" smtClean="0"/>
              <a:t>Try some conversation starters: comment on shared sensory experiences; ask the person what they are doing/just did/are about to do</a:t>
            </a:r>
          </a:p>
          <a:p>
            <a:r>
              <a:rPr lang="en-CA" dirty="0" smtClean="0"/>
              <a:t>Inhibited kids will never be naturally outgoing, but often do well with scripts and practice (try drama); large, unstructured social groups usually remain difficult</a:t>
            </a:r>
            <a:endParaRPr lang="en-CA" dirty="0"/>
          </a:p>
        </p:txBody>
      </p:sp>
    </p:spTree>
    <p:extLst>
      <p:ext uri="{BB962C8B-B14F-4D97-AF65-F5344CB8AC3E}">
        <p14:creationId xmlns:p14="http://schemas.microsoft.com/office/powerpoint/2010/main" val="3276030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 (3)</a:t>
            </a:r>
            <a:endParaRPr lang="en-CA" dirty="0"/>
          </a:p>
        </p:txBody>
      </p:sp>
      <p:sp>
        <p:nvSpPr>
          <p:cNvPr id="3" name="Content Placeholder 2"/>
          <p:cNvSpPr>
            <a:spLocks noGrp="1"/>
          </p:cNvSpPr>
          <p:nvPr>
            <p:ph idx="1"/>
          </p:nvPr>
        </p:nvSpPr>
        <p:spPr/>
        <p:txBody>
          <a:bodyPr>
            <a:normAutofit lnSpcReduction="10000"/>
          </a:bodyPr>
          <a:lstStyle/>
          <a:p>
            <a:r>
              <a:rPr lang="en-CA" dirty="0" smtClean="0"/>
              <a:t>Unassertiveness is a common parental concern: </a:t>
            </a:r>
          </a:p>
          <a:p>
            <a:r>
              <a:rPr lang="en-CA" dirty="0"/>
              <a:t>H</a:t>
            </a:r>
            <a:r>
              <a:rPr lang="en-CA" dirty="0" smtClean="0"/>
              <a:t>ave them keep a stiff upper lip (vs. weepy/angry reaction) &amp; hang around with friends to minimize bullying; distinguish telling &amp; tattling </a:t>
            </a:r>
          </a:p>
          <a:p>
            <a:r>
              <a:rPr lang="en-CA" dirty="0" smtClean="0"/>
              <a:t>Fake it till you make it—encourage walking tall, looking in the eye, firm handshake with adults, ending statements firmly vs. upward voice inflection, for teasing state the facts (e.g., “that is a rude thing to say”) &amp; walk away, asking with “I need” statements, when in doubt say “I’ll think about it”</a:t>
            </a:r>
          </a:p>
          <a:p>
            <a:r>
              <a:rPr lang="en-CA" dirty="0" smtClean="0"/>
              <a:t>There is no exposure for GAD, right?—in younger kids no, in teens they can recognize the need to tolerate uncertainty &amp; that’s their exposure (e.g., not checking their Facebook multiple times during the night)</a:t>
            </a:r>
          </a:p>
          <a:p>
            <a:r>
              <a:rPr lang="en-CA" dirty="0" smtClean="0"/>
              <a:t>Many anxious youth find the AA motto helpful: Each day, change what you can, accept (with reassuring self-talk) what you cannot change, and know the difference—the rest will have to wait till tomorrow</a:t>
            </a:r>
          </a:p>
          <a:p>
            <a:endParaRPr lang="en-CA" dirty="0"/>
          </a:p>
        </p:txBody>
      </p:sp>
    </p:spTree>
    <p:extLst>
      <p:ext uri="{BB962C8B-B14F-4D97-AF65-F5344CB8AC3E}">
        <p14:creationId xmlns:p14="http://schemas.microsoft.com/office/powerpoint/2010/main" val="2535768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Parental Pearls</a:t>
            </a:r>
            <a:endParaRPr lang="en-CA" dirty="0"/>
          </a:p>
        </p:txBody>
      </p:sp>
      <p:sp>
        <p:nvSpPr>
          <p:cNvPr id="3" name="Content Placeholder 2"/>
          <p:cNvSpPr>
            <a:spLocks noGrp="1"/>
          </p:cNvSpPr>
          <p:nvPr>
            <p:ph idx="1"/>
          </p:nvPr>
        </p:nvSpPr>
        <p:spPr/>
        <p:txBody>
          <a:bodyPr>
            <a:normAutofit lnSpcReduction="10000"/>
          </a:bodyPr>
          <a:lstStyle/>
          <a:p>
            <a:r>
              <a:rPr lang="en-CA" dirty="0" smtClean="0"/>
              <a:t>Don’t sweat the small stuff</a:t>
            </a:r>
          </a:p>
          <a:p>
            <a:r>
              <a:rPr lang="en-CA" dirty="0" smtClean="0"/>
              <a:t>Work on one or two situations at a time consistently, with empathic encouragement (“I know this seems hard, but you can do it!”)</a:t>
            </a:r>
          </a:p>
          <a:p>
            <a:r>
              <a:rPr lang="en-CA" dirty="0" smtClean="0"/>
              <a:t>Use charting so you don’t forget &amp; to show the child he/she is making progress; attach a small reward to it if needed</a:t>
            </a:r>
          </a:p>
          <a:p>
            <a:r>
              <a:rPr lang="en-CA" dirty="0" smtClean="0"/>
              <a:t>Expect ‘2 steps forward 1 step back’ and focus on the ‘forward’</a:t>
            </a:r>
          </a:p>
          <a:p>
            <a:r>
              <a:rPr lang="en-CA" dirty="0" smtClean="0"/>
              <a:t>Less talk, less negative emotion</a:t>
            </a:r>
          </a:p>
          <a:p>
            <a:r>
              <a:rPr lang="en-CA" dirty="0" smtClean="0"/>
              <a:t>It doesn’t matter if it’s anxiety or behavior: if you want to encourage it, praise it; if you want to discourage it, ignore it (unless severe--and then use time out, privilege withdrawal, natural consequence, etc.)</a:t>
            </a:r>
          </a:p>
          <a:p>
            <a:r>
              <a:rPr lang="en-CA" dirty="0" smtClean="0"/>
              <a:t>When in doubt, just breathe (kids can’t think when highly anxious so talking just makes it worse)</a:t>
            </a:r>
            <a:endParaRPr lang="en-CA" dirty="0"/>
          </a:p>
        </p:txBody>
      </p:sp>
    </p:spTree>
    <p:extLst>
      <p:ext uri="{BB962C8B-B14F-4D97-AF65-F5344CB8AC3E}">
        <p14:creationId xmlns:p14="http://schemas.microsoft.com/office/powerpoint/2010/main" val="2745925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Inactivity</a:t>
            </a:r>
            <a:endParaRPr lang="en-CA" dirty="0"/>
          </a:p>
        </p:txBody>
      </p:sp>
      <p:sp>
        <p:nvSpPr>
          <p:cNvPr id="3" name="Content Placeholder 2"/>
          <p:cNvSpPr>
            <a:spLocks noGrp="1"/>
          </p:cNvSpPr>
          <p:nvPr>
            <p:ph idx="1"/>
          </p:nvPr>
        </p:nvSpPr>
        <p:spPr/>
        <p:txBody>
          <a:bodyPr/>
          <a:lstStyle/>
          <a:p>
            <a:r>
              <a:rPr lang="en-CA" dirty="0" smtClean="0"/>
              <a:t>Explain the rationale: avoiding depressive rumination; endorphin  effect</a:t>
            </a:r>
          </a:p>
          <a:p>
            <a:r>
              <a:rPr lang="en-CA" dirty="0" smtClean="0"/>
              <a:t>Clarke’s manual has some nice exercises for this issue: </a:t>
            </a:r>
          </a:p>
          <a:p>
            <a:r>
              <a:rPr lang="en-CA" dirty="0"/>
              <a:t>C</a:t>
            </a:r>
            <a:r>
              <a:rPr lang="en-CA" dirty="0" smtClean="0"/>
              <a:t>harting mood in relation to various activities; </a:t>
            </a:r>
          </a:p>
          <a:p>
            <a:r>
              <a:rPr lang="en-CA" dirty="0" smtClean="0"/>
              <a:t>Identifying activities you used to enjoy (they provide a long list if nothing comes up);</a:t>
            </a:r>
          </a:p>
          <a:p>
            <a:r>
              <a:rPr lang="en-CA" dirty="0"/>
              <a:t>S</a:t>
            </a:r>
            <a:r>
              <a:rPr lang="en-CA" dirty="0" smtClean="0"/>
              <a:t>etting activity goals that are just a bit more than your baseline;</a:t>
            </a:r>
          </a:p>
          <a:p>
            <a:r>
              <a:rPr lang="en-CA" dirty="0"/>
              <a:t>I</a:t>
            </a:r>
            <a:r>
              <a:rPr lang="en-CA" dirty="0" smtClean="0"/>
              <a:t>dentifying potential rewards of engaging in certain activities;</a:t>
            </a:r>
          </a:p>
          <a:p>
            <a:r>
              <a:rPr lang="en-CA" dirty="0"/>
              <a:t>I</a:t>
            </a:r>
            <a:r>
              <a:rPr lang="en-CA" dirty="0" smtClean="0"/>
              <a:t>dentifying attitudes/obstacles that prevent activities.</a:t>
            </a:r>
          </a:p>
          <a:p>
            <a:r>
              <a:rPr lang="en-CA" dirty="0" smtClean="0"/>
              <a:t>Parents may need to set limits on gaming and other in-room pursuits; </a:t>
            </a:r>
            <a:r>
              <a:rPr lang="en-CA" smtClean="0"/>
              <a:t>youth often become </a:t>
            </a:r>
            <a:r>
              <a:rPr lang="en-CA" dirty="0" smtClean="0"/>
              <a:t>more active when doing activities with family/friends</a:t>
            </a:r>
          </a:p>
          <a:p>
            <a:pPr marL="0" indent="0">
              <a:buNone/>
            </a:pPr>
            <a:endParaRPr lang="en-CA" dirty="0"/>
          </a:p>
        </p:txBody>
      </p:sp>
    </p:spTree>
    <p:extLst>
      <p:ext uri="{BB962C8B-B14F-4D97-AF65-F5344CB8AC3E}">
        <p14:creationId xmlns:p14="http://schemas.microsoft.com/office/powerpoint/2010/main" val="3888700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Checklists for self-soothing</a:t>
            </a:r>
            <a:endParaRPr lang="en-CA" dirty="0"/>
          </a:p>
        </p:txBody>
      </p:sp>
      <p:sp>
        <p:nvSpPr>
          <p:cNvPr id="3" name="Content Placeholder 2"/>
          <p:cNvSpPr>
            <a:spLocks noGrp="1"/>
          </p:cNvSpPr>
          <p:nvPr>
            <p:ph idx="1"/>
          </p:nvPr>
        </p:nvSpPr>
        <p:spPr/>
        <p:txBody>
          <a:bodyPr/>
          <a:lstStyle/>
          <a:p>
            <a:r>
              <a:rPr lang="en-CA" dirty="0" smtClean="0"/>
              <a:t>Kids worry, ruminate, even self-harm more when they have too much unstructured time</a:t>
            </a:r>
          </a:p>
          <a:p>
            <a:r>
              <a:rPr lang="en-CA" dirty="0" smtClean="0"/>
              <a:t>Have them list favorite calming sensory experiences, favorite mental foci (e.g., imagery, memories, prayers), and favorite people to call or text</a:t>
            </a:r>
          </a:p>
          <a:p>
            <a:r>
              <a:rPr lang="en-CA" dirty="0" smtClean="0"/>
              <a:t>If OK, share with parents</a:t>
            </a:r>
          </a:p>
          <a:p>
            <a:r>
              <a:rPr lang="en-CA" dirty="0" smtClean="0"/>
              <a:t>Provide a number in case things get worse </a:t>
            </a:r>
          </a:p>
          <a:p>
            <a:endParaRPr lang="en-CA" dirty="0"/>
          </a:p>
          <a:p>
            <a:r>
              <a:rPr lang="en-CA" dirty="0" smtClean="0"/>
              <a:t>Encourage self-reward with pleasant activities or just being proud of a job well done for ALL coping efforts regardless of result</a:t>
            </a:r>
            <a:endParaRPr lang="en-CA" dirty="0"/>
          </a:p>
        </p:txBody>
      </p:sp>
    </p:spTree>
    <p:extLst>
      <p:ext uri="{BB962C8B-B14F-4D97-AF65-F5344CB8AC3E}">
        <p14:creationId xmlns:p14="http://schemas.microsoft.com/office/powerpoint/2010/main" val="1286820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about teens?</a:t>
            </a:r>
            <a:endParaRPr lang="en-CA" dirty="0"/>
          </a:p>
        </p:txBody>
      </p:sp>
      <p:sp>
        <p:nvSpPr>
          <p:cNvPr id="3" name="Content Placeholder 2"/>
          <p:cNvSpPr>
            <a:spLocks noGrp="1"/>
          </p:cNvSpPr>
          <p:nvPr>
            <p:ph idx="1"/>
          </p:nvPr>
        </p:nvSpPr>
        <p:spPr/>
        <p:txBody>
          <a:bodyPr>
            <a:normAutofit fontScale="92500"/>
          </a:bodyPr>
          <a:lstStyle/>
          <a:p>
            <a:r>
              <a:rPr lang="en-CA" dirty="0" smtClean="0"/>
              <a:t>Engagement is often a challenge</a:t>
            </a:r>
          </a:p>
          <a:p>
            <a:r>
              <a:rPr lang="en-CA" dirty="0" smtClean="0"/>
              <a:t>They can do relaxation/box breathing</a:t>
            </a:r>
          </a:p>
          <a:p>
            <a:r>
              <a:rPr lang="en-CA" dirty="0" smtClean="0"/>
              <a:t>They often prefer CBT self-help &amp; checking the evidence to generic statements</a:t>
            </a:r>
            <a:r>
              <a:rPr lang="en-CA" dirty="0"/>
              <a:t> </a:t>
            </a:r>
            <a:r>
              <a:rPr lang="en-CA" dirty="0" smtClean="0"/>
              <a:t>(see resource list…apps for anxiety CBT are also being developed)</a:t>
            </a:r>
          </a:p>
          <a:p>
            <a:r>
              <a:rPr lang="en-CA" dirty="0" smtClean="0"/>
              <a:t>It is harder for parents to motivate them</a:t>
            </a:r>
            <a:r>
              <a:rPr lang="en-CA" dirty="0"/>
              <a:t> </a:t>
            </a:r>
            <a:r>
              <a:rPr lang="en-CA" dirty="0" smtClean="0"/>
              <a:t>re: exposure and activity; need to plan it with them rather than for them </a:t>
            </a:r>
          </a:p>
          <a:p>
            <a:r>
              <a:rPr lang="en-CA" dirty="0" smtClean="0"/>
              <a:t>They appreciate parental positives &amp; role modeling, even if they won’t admit it</a:t>
            </a:r>
          </a:p>
          <a:p>
            <a:r>
              <a:rPr lang="en-CA" dirty="0" smtClean="0"/>
              <a:t>They are at increased risk for depression (esp. females) which may need medical treatment</a:t>
            </a:r>
          </a:p>
          <a:p>
            <a:r>
              <a:rPr lang="en-CA" dirty="0" smtClean="0"/>
              <a:t>They may self-medicate with substances (pot &amp; alcohol most likely)</a:t>
            </a:r>
          </a:p>
          <a:p>
            <a:r>
              <a:rPr lang="en-CA" dirty="0" smtClean="0"/>
              <a:t>They really need to keep going to school consistently, regardless of diagnosis!</a:t>
            </a:r>
            <a:endParaRPr lang="en-CA" dirty="0"/>
          </a:p>
        </p:txBody>
      </p:sp>
    </p:spTree>
    <p:extLst>
      <p:ext uri="{BB962C8B-B14F-4D97-AF65-F5344CB8AC3E}">
        <p14:creationId xmlns:p14="http://schemas.microsoft.com/office/powerpoint/2010/main" val="1426080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Component Processes: How would they apply in the following cases?</a:t>
            </a:r>
            <a:endParaRPr lang="en-CA" dirty="0"/>
          </a:p>
        </p:txBody>
      </p:sp>
      <p:sp>
        <p:nvSpPr>
          <p:cNvPr id="4" name="Text Placeholder 3"/>
          <p:cNvSpPr>
            <a:spLocks noGrp="1"/>
          </p:cNvSpPr>
          <p:nvPr>
            <p:ph type="body" idx="1"/>
          </p:nvPr>
        </p:nvSpPr>
        <p:spPr/>
        <p:txBody>
          <a:bodyPr/>
          <a:lstStyle/>
          <a:p>
            <a:r>
              <a:rPr lang="en-CA" dirty="0" smtClean="0"/>
              <a:t>Anxiety</a:t>
            </a:r>
            <a:endParaRPr lang="en-CA" dirty="0"/>
          </a:p>
        </p:txBody>
      </p:sp>
      <p:sp>
        <p:nvSpPr>
          <p:cNvPr id="5" name="Content Placeholder 4"/>
          <p:cNvSpPr>
            <a:spLocks noGrp="1"/>
          </p:cNvSpPr>
          <p:nvPr>
            <p:ph sz="half" idx="2"/>
          </p:nvPr>
        </p:nvSpPr>
        <p:spPr/>
        <p:txBody>
          <a:bodyPr/>
          <a:lstStyle/>
          <a:p>
            <a:r>
              <a:rPr lang="en-CA" dirty="0" smtClean="0"/>
              <a:t>Feeling Awareness</a:t>
            </a:r>
          </a:p>
          <a:p>
            <a:r>
              <a:rPr lang="en-CA" dirty="0" smtClean="0"/>
              <a:t>Physiological Arousal</a:t>
            </a:r>
          </a:p>
          <a:p>
            <a:r>
              <a:rPr lang="en-CA" dirty="0" smtClean="0"/>
              <a:t>Catastrophic Thinking</a:t>
            </a:r>
          </a:p>
          <a:p>
            <a:r>
              <a:rPr lang="en-CA" dirty="0" smtClean="0"/>
              <a:t>Behavioral Avoidance</a:t>
            </a:r>
          </a:p>
          <a:p>
            <a:r>
              <a:rPr lang="en-CA" dirty="0" smtClean="0"/>
              <a:t>Poor Problem-Solving</a:t>
            </a:r>
            <a:endParaRPr lang="en-CA" dirty="0"/>
          </a:p>
        </p:txBody>
      </p:sp>
      <p:sp>
        <p:nvSpPr>
          <p:cNvPr id="6" name="Text Placeholder 5"/>
          <p:cNvSpPr>
            <a:spLocks noGrp="1"/>
          </p:cNvSpPr>
          <p:nvPr>
            <p:ph type="body" sz="quarter" idx="3"/>
          </p:nvPr>
        </p:nvSpPr>
        <p:spPr/>
        <p:txBody>
          <a:bodyPr/>
          <a:lstStyle/>
          <a:p>
            <a:r>
              <a:rPr lang="en-CA" dirty="0" smtClean="0"/>
              <a:t>Depression</a:t>
            </a:r>
            <a:endParaRPr lang="en-CA" dirty="0"/>
          </a:p>
        </p:txBody>
      </p:sp>
      <p:sp>
        <p:nvSpPr>
          <p:cNvPr id="7" name="Content Placeholder 6"/>
          <p:cNvSpPr>
            <a:spLocks noGrp="1"/>
          </p:cNvSpPr>
          <p:nvPr>
            <p:ph sz="quarter" idx="4"/>
          </p:nvPr>
        </p:nvSpPr>
        <p:spPr/>
        <p:txBody>
          <a:bodyPr/>
          <a:lstStyle/>
          <a:p>
            <a:r>
              <a:rPr lang="en-CA" dirty="0" smtClean="0"/>
              <a:t>Feeling Awareness</a:t>
            </a:r>
          </a:p>
          <a:p>
            <a:r>
              <a:rPr lang="en-CA" dirty="0" smtClean="0"/>
              <a:t>Anhedonia</a:t>
            </a:r>
          </a:p>
          <a:p>
            <a:r>
              <a:rPr lang="en-CA" dirty="0" smtClean="0"/>
              <a:t>Negative Thinking</a:t>
            </a:r>
          </a:p>
          <a:p>
            <a:r>
              <a:rPr lang="en-CA" dirty="0" smtClean="0"/>
              <a:t>Inactivity</a:t>
            </a:r>
          </a:p>
          <a:p>
            <a:r>
              <a:rPr lang="en-CA" dirty="0" smtClean="0"/>
              <a:t>Poor Problem-Solving</a:t>
            </a:r>
          </a:p>
        </p:txBody>
      </p:sp>
    </p:spTree>
    <p:extLst>
      <p:ext uri="{BB962C8B-B14F-4D97-AF65-F5344CB8AC3E}">
        <p14:creationId xmlns:p14="http://schemas.microsoft.com/office/powerpoint/2010/main" val="13189158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a:t>Jorge </a:t>
            </a:r>
            <a:r>
              <a:rPr lang="en-US" sz="4000" dirty="0" smtClean="0"/>
              <a:t>(social anxiety)</a:t>
            </a:r>
            <a:endParaRPr lang="en-US" sz="4000" dirty="0"/>
          </a:p>
        </p:txBody>
      </p:sp>
      <p:sp>
        <p:nvSpPr>
          <p:cNvPr id="3" name="Content Placeholder 2"/>
          <p:cNvSpPr>
            <a:spLocks noGrp="1"/>
          </p:cNvSpPr>
          <p:nvPr>
            <p:ph idx="1"/>
          </p:nvPr>
        </p:nvSpPr>
        <p:spPr/>
        <p:txBody>
          <a:bodyPr>
            <a:normAutofit fontScale="92500"/>
          </a:bodyPr>
          <a:lstStyle/>
          <a:p>
            <a:pPr>
              <a:defRPr/>
            </a:pPr>
            <a:r>
              <a:rPr lang="en-US" sz="2400" dirty="0"/>
              <a:t>In Grade 5, </a:t>
            </a:r>
            <a:r>
              <a:rPr lang="en-US" sz="2400" dirty="0" smtClean="0"/>
              <a:t>does </a:t>
            </a:r>
            <a:r>
              <a:rPr lang="en-US" sz="2400" dirty="0"/>
              <a:t>well academically but </a:t>
            </a:r>
            <a:r>
              <a:rPr lang="en-US" sz="2400" dirty="0" smtClean="0"/>
              <a:t>has </a:t>
            </a:r>
            <a:r>
              <a:rPr lang="en-US" sz="2400" dirty="0"/>
              <a:t>always been reluctant to participate in class</a:t>
            </a:r>
          </a:p>
          <a:p>
            <a:pPr>
              <a:defRPr/>
            </a:pPr>
            <a:r>
              <a:rPr lang="en-US" sz="2400" dirty="0"/>
              <a:t>Not athletic or popular but </a:t>
            </a:r>
            <a:r>
              <a:rPr lang="en-US" sz="2400" dirty="0" smtClean="0"/>
              <a:t>has </a:t>
            </a:r>
            <a:r>
              <a:rPr lang="en-US" sz="2400" dirty="0"/>
              <a:t>two friends that </a:t>
            </a:r>
            <a:r>
              <a:rPr lang="en-US" sz="2400" dirty="0" smtClean="0"/>
              <a:t>share </a:t>
            </a:r>
            <a:r>
              <a:rPr lang="en-US" sz="2400" dirty="0"/>
              <a:t>interest in </a:t>
            </a:r>
            <a:r>
              <a:rPr lang="en-US" sz="2400" dirty="0" smtClean="0"/>
              <a:t>chess; stays home on weekends</a:t>
            </a:r>
            <a:endParaRPr lang="en-US" sz="2400" dirty="0"/>
          </a:p>
          <a:p>
            <a:pPr>
              <a:defRPr/>
            </a:pPr>
            <a:r>
              <a:rPr lang="en-US" sz="2400" dirty="0"/>
              <a:t>Usually not invited to birthday </a:t>
            </a:r>
            <a:r>
              <a:rPr lang="en-US" sz="2400" dirty="0" smtClean="0"/>
              <a:t>parties, hates group work, </a:t>
            </a:r>
            <a:r>
              <a:rPr lang="en-US" sz="2400" dirty="0"/>
              <a:t>and </a:t>
            </a:r>
            <a:r>
              <a:rPr lang="en-US" sz="2400" dirty="0" smtClean="0"/>
              <a:t>bullied </a:t>
            </a:r>
            <a:r>
              <a:rPr lang="en-US" sz="2400" dirty="0"/>
              <a:t>when younger</a:t>
            </a:r>
          </a:p>
          <a:p>
            <a:pPr>
              <a:defRPr/>
            </a:pPr>
            <a:r>
              <a:rPr lang="en-US" sz="2400" dirty="0" smtClean="0"/>
              <a:t>Very nervous </a:t>
            </a:r>
            <a:r>
              <a:rPr lang="en-US" sz="2400" dirty="0"/>
              <a:t>about </a:t>
            </a:r>
            <a:r>
              <a:rPr lang="en-US" sz="2400" dirty="0" smtClean="0"/>
              <a:t>presentations &amp; avoids them</a:t>
            </a:r>
          </a:p>
          <a:p>
            <a:pPr>
              <a:defRPr/>
            </a:pPr>
            <a:r>
              <a:rPr lang="en-US" sz="2400" dirty="0" smtClean="0"/>
              <a:t>Won’t answer the phone or talk to clerks/servers</a:t>
            </a:r>
            <a:endParaRPr lang="en-US" sz="2400" dirty="0"/>
          </a:p>
          <a:p>
            <a:pPr>
              <a:defRPr/>
            </a:pPr>
            <a:r>
              <a:rPr lang="en-US" sz="2400" dirty="0"/>
              <a:t>Parents described him as “polite and well-behaved, </a:t>
            </a:r>
            <a:r>
              <a:rPr lang="en-US" sz="2400" dirty="0" smtClean="0"/>
              <a:t>but shy.”</a:t>
            </a:r>
            <a:endParaRPr lang="en-US" sz="2400" dirty="0"/>
          </a:p>
          <a:p>
            <a:pPr>
              <a:defRPr/>
            </a:pPr>
            <a:endParaRPr lang="en-US" dirty="0"/>
          </a:p>
        </p:txBody>
      </p:sp>
    </p:spTree>
    <p:extLst>
      <p:ext uri="{BB962C8B-B14F-4D97-AF65-F5344CB8AC3E}">
        <p14:creationId xmlns:p14="http://schemas.microsoft.com/office/powerpoint/2010/main" val="20141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Take-home points</a:t>
            </a:r>
            <a:endParaRPr lang="en-CA" dirty="0"/>
          </a:p>
        </p:txBody>
      </p:sp>
      <p:sp>
        <p:nvSpPr>
          <p:cNvPr id="3" name="Content Placeholder 2"/>
          <p:cNvSpPr>
            <a:spLocks noGrp="1"/>
          </p:cNvSpPr>
          <p:nvPr>
            <p:ph idx="1"/>
          </p:nvPr>
        </p:nvSpPr>
        <p:spPr/>
        <p:txBody>
          <a:bodyPr/>
          <a:lstStyle/>
          <a:p>
            <a:r>
              <a:rPr lang="en-CA" dirty="0" smtClean="0"/>
              <a:t>A 10-minute visit may allow teaching either parent or child a CBT-based strategy for ONE component process of anxiety or depression and drawing their attention to appropriate self-help resources</a:t>
            </a:r>
          </a:p>
          <a:p>
            <a:r>
              <a:rPr lang="en-CA" dirty="0" smtClean="0"/>
              <a:t>Any contributing environmental factors need to be addressed or the child will not benefit</a:t>
            </a:r>
          </a:p>
          <a:p>
            <a:r>
              <a:rPr lang="en-CA" dirty="0" smtClean="0"/>
              <a:t>Developmental level dictates both nature of intervention and degree of parental involvement</a:t>
            </a:r>
          </a:p>
          <a:p>
            <a:pPr marL="0" indent="0">
              <a:buNone/>
            </a:pPr>
            <a:r>
              <a:rPr lang="en-CA" dirty="0" smtClean="0"/>
              <a:t> </a:t>
            </a:r>
            <a:endParaRPr lang="en-CA" dirty="0"/>
          </a:p>
        </p:txBody>
      </p:sp>
    </p:spTree>
    <p:extLst>
      <p:ext uri="{BB962C8B-B14F-4D97-AF65-F5344CB8AC3E}">
        <p14:creationId xmlns:p14="http://schemas.microsoft.com/office/powerpoint/2010/main" val="18511170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a:t>Cindy </a:t>
            </a:r>
            <a:r>
              <a:rPr lang="en-US" sz="4000" dirty="0" smtClean="0"/>
              <a:t>(generalized anxiety)</a:t>
            </a:r>
            <a:endParaRPr lang="en-US" sz="4000" dirty="0"/>
          </a:p>
        </p:txBody>
      </p:sp>
      <p:sp>
        <p:nvSpPr>
          <p:cNvPr id="3" name="Content Placeholder 2"/>
          <p:cNvSpPr>
            <a:spLocks noGrp="1"/>
          </p:cNvSpPr>
          <p:nvPr>
            <p:ph idx="1"/>
          </p:nvPr>
        </p:nvSpPr>
        <p:spPr/>
        <p:txBody>
          <a:bodyPr>
            <a:normAutofit fontScale="92500" lnSpcReduction="20000"/>
          </a:bodyPr>
          <a:lstStyle/>
          <a:p>
            <a:pPr>
              <a:defRPr/>
            </a:pPr>
            <a:r>
              <a:rPr lang="en-US" sz="2400" dirty="0"/>
              <a:t>Getting B’s in Grade 4, but struggling to complete </a:t>
            </a:r>
            <a:r>
              <a:rPr lang="en-US" sz="2400" dirty="0" smtClean="0"/>
              <a:t>assignments &amp; “freezes” on tests</a:t>
            </a:r>
            <a:endParaRPr lang="en-US" sz="2400" dirty="0"/>
          </a:p>
          <a:p>
            <a:pPr>
              <a:defRPr/>
            </a:pPr>
            <a:r>
              <a:rPr lang="en-US" sz="2400" dirty="0"/>
              <a:t>Popular and chatty in </a:t>
            </a:r>
            <a:r>
              <a:rPr lang="en-US" sz="2400" dirty="0" smtClean="0"/>
              <a:t>class </a:t>
            </a:r>
            <a:endParaRPr lang="en-US" sz="2400" dirty="0"/>
          </a:p>
          <a:p>
            <a:pPr>
              <a:defRPr/>
            </a:pPr>
            <a:r>
              <a:rPr lang="en-US" sz="2400" dirty="0"/>
              <a:t>Frequently </a:t>
            </a:r>
            <a:r>
              <a:rPr lang="en-US" sz="2400" dirty="0" smtClean="0"/>
              <a:t>asks </a:t>
            </a:r>
            <a:r>
              <a:rPr lang="en-US" sz="2400" dirty="0"/>
              <a:t>teacher repetitive questions about new material</a:t>
            </a:r>
          </a:p>
          <a:p>
            <a:pPr>
              <a:defRPr/>
            </a:pPr>
            <a:r>
              <a:rPr lang="en-US" sz="2400" dirty="0" smtClean="0"/>
              <a:t>Argues </a:t>
            </a:r>
            <a:r>
              <a:rPr lang="en-US" sz="2400" dirty="0"/>
              <a:t>about starting homework; </a:t>
            </a:r>
            <a:r>
              <a:rPr lang="en-US" sz="2400" dirty="0" smtClean="0"/>
              <a:t>needs </a:t>
            </a:r>
            <a:r>
              <a:rPr lang="en-US" sz="2400" dirty="0"/>
              <a:t>to have big assignments  ‘chunked’</a:t>
            </a:r>
          </a:p>
          <a:p>
            <a:pPr>
              <a:defRPr/>
            </a:pPr>
            <a:r>
              <a:rPr lang="en-US" sz="2400" dirty="0"/>
              <a:t>No significant learning </a:t>
            </a:r>
            <a:r>
              <a:rPr lang="en-US" sz="2400" dirty="0" smtClean="0"/>
              <a:t>weaknesses on testing; </a:t>
            </a:r>
          </a:p>
          <a:p>
            <a:pPr>
              <a:defRPr/>
            </a:pPr>
            <a:r>
              <a:rPr lang="en-US" sz="2400" dirty="0"/>
              <a:t>M</a:t>
            </a:r>
            <a:r>
              <a:rPr lang="en-US" sz="2400" dirty="0" smtClean="0"/>
              <a:t>any worries, especially in the evening causing initial insomnia   </a:t>
            </a:r>
            <a:endParaRPr lang="en-US" sz="2400" dirty="0"/>
          </a:p>
          <a:p>
            <a:pPr>
              <a:defRPr/>
            </a:pPr>
            <a:r>
              <a:rPr lang="en-US" sz="2400" dirty="0"/>
              <a:t>Parents were divorced with stable custody arrangements; mother </a:t>
            </a:r>
            <a:r>
              <a:rPr lang="en-US" sz="2400" dirty="0" smtClean="0"/>
              <a:t>describes </a:t>
            </a:r>
            <a:r>
              <a:rPr lang="en-US" sz="2400" dirty="0"/>
              <a:t>Cindy as “high strung, just like me.”</a:t>
            </a:r>
          </a:p>
          <a:p>
            <a:pPr>
              <a:defRPr/>
            </a:pPr>
            <a:endParaRPr lang="en-US" dirty="0"/>
          </a:p>
        </p:txBody>
      </p:sp>
    </p:spTree>
    <p:extLst>
      <p:ext uri="{BB962C8B-B14F-4D97-AF65-F5344CB8AC3E}">
        <p14:creationId xmlns:p14="http://schemas.microsoft.com/office/powerpoint/2010/main" val="4831628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Allison (depression)</a:t>
            </a:r>
            <a:endParaRPr lang="en-CA" dirty="0"/>
          </a:p>
        </p:txBody>
      </p:sp>
      <p:sp>
        <p:nvSpPr>
          <p:cNvPr id="3" name="Content Placeholder 2"/>
          <p:cNvSpPr>
            <a:spLocks noGrp="1"/>
          </p:cNvSpPr>
          <p:nvPr>
            <p:ph idx="1"/>
          </p:nvPr>
        </p:nvSpPr>
        <p:spPr/>
        <p:txBody>
          <a:bodyPr/>
          <a:lstStyle/>
          <a:p>
            <a:r>
              <a:rPr lang="en-CA" dirty="0" smtClean="0"/>
              <a:t>Allison first became depressed at the start of Grade 9, when she realized none of her friends were going to the same, large high school</a:t>
            </a:r>
          </a:p>
          <a:p>
            <a:r>
              <a:rPr lang="en-CA" dirty="0" smtClean="0"/>
              <a:t>She felt “lost and lonely” and couldn’t join any school clubs as she was bussed</a:t>
            </a:r>
          </a:p>
          <a:p>
            <a:r>
              <a:rPr lang="en-CA" dirty="0" smtClean="0"/>
              <a:t>In October, she met Matt in her English class and he became her first serious boyfriend; they were inseparable, and her mood improved dramatically</a:t>
            </a:r>
          </a:p>
          <a:p>
            <a:r>
              <a:rPr lang="en-CA" dirty="0" smtClean="0"/>
              <a:t>Over the Christmas break, however, Matt met another girl and broke up with Allison; she was devastated, and her mood plummeted</a:t>
            </a:r>
          </a:p>
          <a:p>
            <a:r>
              <a:rPr lang="en-CA" dirty="0" smtClean="0"/>
              <a:t>Allison avoided school, stayed in bed most of the day, overate, and was isolated apart from some online contact with friends from her previous school</a:t>
            </a:r>
          </a:p>
          <a:p>
            <a:r>
              <a:rPr lang="en-CA" dirty="0" smtClean="0"/>
              <a:t>Allison’s parents took her to the doctor, convinced “that boy must have given her Mono!” but all investigations were negative</a:t>
            </a:r>
          </a:p>
          <a:p>
            <a:endParaRPr lang="en-CA" dirty="0" smtClean="0"/>
          </a:p>
        </p:txBody>
      </p:sp>
    </p:spTree>
    <p:extLst>
      <p:ext uri="{BB962C8B-B14F-4D97-AF65-F5344CB8AC3E}">
        <p14:creationId xmlns:p14="http://schemas.microsoft.com/office/powerpoint/2010/main" val="2857115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Allison (continued)</a:t>
            </a:r>
            <a:endParaRPr lang="en-CA" dirty="0"/>
          </a:p>
        </p:txBody>
      </p:sp>
      <p:sp>
        <p:nvSpPr>
          <p:cNvPr id="3" name="Content Placeholder 2"/>
          <p:cNvSpPr>
            <a:spLocks noGrp="1"/>
          </p:cNvSpPr>
          <p:nvPr>
            <p:ph idx="1"/>
          </p:nvPr>
        </p:nvSpPr>
        <p:spPr/>
        <p:txBody>
          <a:bodyPr/>
          <a:lstStyle/>
          <a:p>
            <a:r>
              <a:rPr lang="en-CA" dirty="0" smtClean="0"/>
              <a:t>Allison reported “Matt says I was too clingy. He’s right. I’ve never done anything by myself. I’m just fat and useless.”</a:t>
            </a:r>
          </a:p>
          <a:p>
            <a:r>
              <a:rPr lang="en-CA" dirty="0" smtClean="0"/>
              <a:t>When asked what she still enjoyed, Allison replied “Cupcakes. I just want to go into a sugar coma.”</a:t>
            </a:r>
          </a:p>
          <a:p>
            <a:r>
              <a:rPr lang="en-CA" dirty="0" smtClean="0"/>
              <a:t>When asked what she thought would help her feel better, Allison answered “For my parents to stop bugging me about going to school…and maybe a dog to snuggle with.”</a:t>
            </a:r>
          </a:p>
        </p:txBody>
      </p:sp>
    </p:spTree>
    <p:extLst>
      <p:ext uri="{BB962C8B-B14F-4D97-AF65-F5344CB8AC3E}">
        <p14:creationId xmlns:p14="http://schemas.microsoft.com/office/powerpoint/2010/main" val="1142155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Possible answers:</a:t>
            </a:r>
            <a:endParaRPr lang="en-CA" dirty="0"/>
          </a:p>
        </p:txBody>
      </p:sp>
      <p:sp>
        <p:nvSpPr>
          <p:cNvPr id="3" name="Content Placeholder 2"/>
          <p:cNvSpPr>
            <a:spLocks noGrp="1"/>
          </p:cNvSpPr>
          <p:nvPr>
            <p:ph idx="1"/>
          </p:nvPr>
        </p:nvSpPr>
        <p:spPr/>
        <p:txBody>
          <a:bodyPr/>
          <a:lstStyle/>
          <a:p>
            <a:r>
              <a:rPr lang="en-CA" dirty="0" smtClean="0"/>
              <a:t>Jorge shows lots of behavioral avoidance, so should start practicing a social situation that is not too difficult; he may also need coaching/problem-solving on what to say &amp; how to act in this situation</a:t>
            </a:r>
          </a:p>
          <a:p>
            <a:r>
              <a:rPr lang="en-CA" dirty="0" smtClean="0"/>
              <a:t>Cindy needs to challenge her catastrophic thinking, especially regarding school assignments and tests; she could also benefit from some regular relaxation practice to improve sleep and baseline (“high strung”) anxiety</a:t>
            </a:r>
          </a:p>
          <a:p>
            <a:r>
              <a:rPr lang="en-CA" dirty="0" smtClean="0"/>
              <a:t>Allison needs all of the components for depression, and probably some antidepressant medication as well, but would do best starting with behavioral activation and at least partial school attendance, as rumination at home makes depression worse (note: trying cognitive strategies too early can sometimes result in further rumination); tracking her mood in relation to activities may also improve feeling awareness</a:t>
            </a:r>
          </a:p>
          <a:p>
            <a:endParaRPr lang="en-CA" dirty="0" smtClean="0"/>
          </a:p>
          <a:p>
            <a:endParaRPr lang="en-CA" dirty="0"/>
          </a:p>
        </p:txBody>
      </p:sp>
    </p:spTree>
    <p:extLst>
      <p:ext uri="{BB962C8B-B14F-4D97-AF65-F5344CB8AC3E}">
        <p14:creationId xmlns:p14="http://schemas.microsoft.com/office/powerpoint/2010/main" val="19461564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about OCD?</a:t>
            </a:r>
            <a:endParaRPr lang="en-CA" dirty="0"/>
          </a:p>
        </p:txBody>
      </p:sp>
      <p:sp>
        <p:nvSpPr>
          <p:cNvPr id="3" name="Content Placeholder 2"/>
          <p:cNvSpPr>
            <a:spLocks noGrp="1"/>
          </p:cNvSpPr>
          <p:nvPr>
            <p:ph idx="1"/>
          </p:nvPr>
        </p:nvSpPr>
        <p:spPr/>
        <p:txBody>
          <a:bodyPr>
            <a:normAutofit lnSpcReduction="10000"/>
          </a:bodyPr>
          <a:lstStyle/>
          <a:p>
            <a:r>
              <a:rPr lang="en-CA" dirty="0" smtClean="0"/>
              <a:t>Exposure &amp; response prevention is key, in small steps </a:t>
            </a:r>
          </a:p>
          <a:p>
            <a:r>
              <a:rPr lang="en-CA" dirty="0" smtClean="0"/>
              <a:t>Reducing family accommodation is also done step by step and is important</a:t>
            </a:r>
          </a:p>
          <a:p>
            <a:r>
              <a:rPr lang="en-CA" dirty="0" smtClean="0"/>
              <a:t>Self-talk often focuses on labeling &amp; fighting the illness (choose favorites): </a:t>
            </a:r>
          </a:p>
          <a:p>
            <a:r>
              <a:rPr lang="en-CA" dirty="0" smtClean="0"/>
              <a:t>“It’s my OCD talking” </a:t>
            </a:r>
          </a:p>
          <a:p>
            <a:r>
              <a:rPr lang="en-CA" dirty="0" smtClean="0"/>
              <a:t>“I’m in charge: I can choose not to listen to OCD” </a:t>
            </a:r>
          </a:p>
          <a:p>
            <a:r>
              <a:rPr lang="en-CA" dirty="0" smtClean="0"/>
              <a:t>“I will do my best to do as little OCD stuff as possible” </a:t>
            </a:r>
          </a:p>
          <a:p>
            <a:r>
              <a:rPr lang="en-CA" dirty="0" smtClean="0"/>
              <a:t>“What OCD says doesn’t make sense” –assuming some insight</a:t>
            </a:r>
          </a:p>
          <a:p>
            <a:r>
              <a:rPr lang="en-CA" dirty="0" smtClean="0"/>
              <a:t>“I can let OCD thoughts come and go, until the discomfort settles” </a:t>
            </a:r>
          </a:p>
          <a:p>
            <a:r>
              <a:rPr lang="en-CA" dirty="0" smtClean="0"/>
              <a:t>“I can give OCD a time out” (i.e. postpone it)</a:t>
            </a:r>
          </a:p>
          <a:p>
            <a:r>
              <a:rPr lang="en-CA" dirty="0" smtClean="0"/>
              <a:t>See “Talking Back to OCD” for more detail re: regaining control from OCD</a:t>
            </a:r>
          </a:p>
          <a:p>
            <a:pPr marL="0" indent="0">
              <a:buNone/>
            </a:pPr>
            <a:endParaRPr lang="en-CA" dirty="0"/>
          </a:p>
        </p:txBody>
      </p:sp>
    </p:spTree>
    <p:extLst>
      <p:ext uri="{BB962C8B-B14F-4D97-AF65-F5344CB8AC3E}">
        <p14:creationId xmlns:p14="http://schemas.microsoft.com/office/powerpoint/2010/main" val="2498738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about PTSD?</a:t>
            </a:r>
            <a:endParaRPr lang="en-CA" dirty="0"/>
          </a:p>
        </p:txBody>
      </p:sp>
      <p:sp>
        <p:nvSpPr>
          <p:cNvPr id="3" name="Content Placeholder 2"/>
          <p:cNvSpPr>
            <a:spLocks noGrp="1"/>
          </p:cNvSpPr>
          <p:nvPr>
            <p:ph idx="1"/>
          </p:nvPr>
        </p:nvSpPr>
        <p:spPr/>
        <p:txBody>
          <a:bodyPr/>
          <a:lstStyle/>
          <a:p>
            <a:r>
              <a:rPr lang="en-CA" dirty="0" smtClean="0"/>
              <a:t>Physical relaxation and exposure to trauma reminders can be done, as for other anxieties</a:t>
            </a:r>
          </a:p>
          <a:p>
            <a:r>
              <a:rPr lang="en-CA" dirty="0" smtClean="0"/>
              <a:t>There is no 10-minute solution to the cognitive aspects—the trauma narrative &amp; imaginal exposure are key, but these require additional training &amp; time</a:t>
            </a:r>
          </a:p>
          <a:p>
            <a:r>
              <a:rPr lang="en-CA" dirty="0" smtClean="0"/>
              <a:t>Reference: </a:t>
            </a:r>
          </a:p>
          <a:p>
            <a:pPr marL="0" indent="0">
              <a:buNone/>
            </a:pPr>
            <a:r>
              <a:rPr lang="en-CA" dirty="0" smtClean="0"/>
              <a:t>Treating Trauma &amp; Traumatic Grief in Children &amp; Adolescents; Cohen et al., 2006, Guilford Press</a:t>
            </a:r>
            <a:endParaRPr lang="en-CA" dirty="0"/>
          </a:p>
        </p:txBody>
      </p:sp>
    </p:spTree>
    <p:extLst>
      <p:ext uri="{BB962C8B-B14F-4D97-AF65-F5344CB8AC3E}">
        <p14:creationId xmlns:p14="http://schemas.microsoft.com/office/powerpoint/2010/main" val="12891938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a:bodyPr>
          <a:lstStyle/>
          <a:p>
            <a:pPr>
              <a:defRPr/>
            </a:pPr>
            <a:r>
              <a:rPr lang="en-US" sz="4000" dirty="0"/>
              <a:t>School Refusal (no magic treatment)</a:t>
            </a:r>
          </a:p>
        </p:txBody>
      </p:sp>
      <p:sp>
        <p:nvSpPr>
          <p:cNvPr id="70659" name="Rectangle 3"/>
          <p:cNvSpPr>
            <a:spLocks noGrp="1" noChangeArrowheads="1"/>
          </p:cNvSpPr>
          <p:nvPr>
            <p:ph idx="1"/>
          </p:nvPr>
        </p:nvSpPr>
        <p:spPr>
          <a:xfrm>
            <a:off x="677334" y="1930401"/>
            <a:ext cx="8596668" cy="4110962"/>
          </a:xfrm>
        </p:spPr>
        <p:txBody>
          <a:bodyPr>
            <a:normAutofit fontScale="92500"/>
          </a:bodyPr>
          <a:lstStyle/>
          <a:p>
            <a:pPr>
              <a:defRPr/>
            </a:pPr>
            <a:r>
              <a:rPr lang="en-US" dirty="0" smtClean="0"/>
              <a:t>Identify contributing factors (home, school, peers) and address these, r/o truancy</a:t>
            </a:r>
          </a:p>
          <a:p>
            <a:r>
              <a:rPr lang="en-CA" dirty="0"/>
              <a:t>School avoidance is easy in 5-year-olds (take them in their </a:t>
            </a:r>
            <a:r>
              <a:rPr lang="en-CA" dirty="0" err="1"/>
              <a:t>pj’s</a:t>
            </a:r>
            <a:r>
              <a:rPr lang="en-CA" dirty="0"/>
              <a:t>) and gets more difficult with age &amp; longer time away; </a:t>
            </a:r>
            <a:endParaRPr lang="en-CA" dirty="0" smtClean="0"/>
          </a:p>
          <a:p>
            <a:r>
              <a:rPr lang="en-CA" dirty="0"/>
              <a:t>M</a:t>
            </a:r>
            <a:r>
              <a:rPr lang="en-CA" dirty="0" smtClean="0"/>
              <a:t>edication </a:t>
            </a:r>
            <a:r>
              <a:rPr lang="en-CA" dirty="0"/>
              <a:t>helps but doesn’t </a:t>
            </a:r>
            <a:r>
              <a:rPr lang="en-CA" dirty="0" smtClean="0"/>
              <a:t>cure</a:t>
            </a:r>
            <a:endParaRPr lang="en-US" dirty="0" smtClean="0"/>
          </a:p>
          <a:p>
            <a:pPr>
              <a:defRPr/>
            </a:pPr>
            <a:r>
              <a:rPr lang="en-US" dirty="0" smtClean="0"/>
              <a:t>&gt;1month usually needs gradual re-entry</a:t>
            </a:r>
          </a:p>
          <a:p>
            <a:pPr>
              <a:defRPr/>
            </a:pPr>
            <a:r>
              <a:rPr lang="en-US" dirty="0" smtClean="0"/>
              <a:t>Desensitization is key, but adding medication may improve results </a:t>
            </a:r>
          </a:p>
          <a:p>
            <a:pPr>
              <a:defRPr/>
            </a:pPr>
            <a:r>
              <a:rPr lang="en-US" dirty="0" smtClean="0"/>
              <a:t>Home instruction rarely helps, routines do (esp. sleep)</a:t>
            </a:r>
          </a:p>
          <a:p>
            <a:pPr>
              <a:defRPr/>
            </a:pPr>
            <a:r>
              <a:rPr lang="en-US" dirty="0" smtClean="0"/>
              <a:t>Reduce the affect in the system; calm perseverance by everyone is needed</a:t>
            </a:r>
          </a:p>
          <a:p>
            <a:pPr>
              <a:defRPr/>
            </a:pPr>
            <a:r>
              <a:rPr lang="en-US" dirty="0" smtClean="0"/>
              <a:t>Help parents with contingency management</a:t>
            </a:r>
          </a:p>
          <a:p>
            <a:pPr>
              <a:defRPr/>
            </a:pPr>
            <a:r>
              <a:rPr lang="en-US" dirty="0" smtClean="0"/>
              <a:t> Involve neutral parties to escort the child &amp; have teacher intercept</a:t>
            </a:r>
          </a:p>
          <a:p>
            <a:pPr>
              <a:defRPr/>
            </a:pPr>
            <a:r>
              <a:rPr lang="en-US" dirty="0" smtClean="0"/>
              <a:t>Consider motivational interviewing for teens</a:t>
            </a:r>
          </a:p>
        </p:txBody>
      </p:sp>
    </p:spTree>
    <p:extLst>
      <p:ext uri="{BB962C8B-B14F-4D97-AF65-F5344CB8AC3E}">
        <p14:creationId xmlns:p14="http://schemas.microsoft.com/office/powerpoint/2010/main" val="3921395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Is there evidence for brief CBT-based interventions?</a:t>
            </a:r>
            <a:endParaRPr lang="en-CA" dirty="0"/>
          </a:p>
        </p:txBody>
      </p:sp>
      <p:sp>
        <p:nvSpPr>
          <p:cNvPr id="3" name="Content Placeholder 2"/>
          <p:cNvSpPr>
            <a:spLocks noGrp="1"/>
          </p:cNvSpPr>
          <p:nvPr>
            <p:ph idx="1"/>
          </p:nvPr>
        </p:nvSpPr>
        <p:spPr/>
        <p:txBody>
          <a:bodyPr/>
          <a:lstStyle/>
          <a:p>
            <a:r>
              <a:rPr lang="en-CA" dirty="0" smtClean="0"/>
              <a:t>Not specifically</a:t>
            </a:r>
          </a:p>
          <a:p>
            <a:r>
              <a:rPr lang="en-CA" dirty="0" smtClean="0"/>
              <a:t>However…’state of the art’ CBT for children with complex presentations is now emphasizing the use of several brief modules focused on specific skill-sets, rather than disorder-focused manuals</a:t>
            </a:r>
          </a:p>
          <a:p>
            <a:r>
              <a:rPr lang="en-CA" dirty="0" smtClean="0"/>
              <a:t>See: ‘Modular Cognitive Behavioral Therapy for Childhood Anxiety Disorders’, Bruce F. </a:t>
            </a:r>
            <a:r>
              <a:rPr lang="en-CA" dirty="0" err="1" smtClean="0"/>
              <a:t>Chorpita</a:t>
            </a:r>
            <a:r>
              <a:rPr lang="en-CA" dirty="0" smtClean="0"/>
              <a:t>, Guilford, 2006</a:t>
            </a:r>
          </a:p>
          <a:p>
            <a:r>
              <a:rPr lang="en-CA" dirty="0" smtClean="0"/>
              <a:t>Most of the children you see in the community will have complex presentations; ‘squeaky-clean’ research candidates are rare outside academe</a:t>
            </a:r>
          </a:p>
          <a:p>
            <a:r>
              <a:rPr lang="en-CA" dirty="0" smtClean="0"/>
              <a:t>Think of what I am about to present as ‘simple modules’</a:t>
            </a:r>
          </a:p>
          <a:p>
            <a:r>
              <a:rPr lang="en-CA" dirty="0" smtClean="0"/>
              <a:t>Follow up to make sure children (and parents) are using what you teach</a:t>
            </a:r>
          </a:p>
          <a:p>
            <a:endParaRPr lang="en-CA" dirty="0"/>
          </a:p>
        </p:txBody>
      </p:sp>
    </p:spTree>
    <p:extLst>
      <p:ext uri="{BB962C8B-B14F-4D97-AF65-F5344CB8AC3E}">
        <p14:creationId xmlns:p14="http://schemas.microsoft.com/office/powerpoint/2010/main" val="109751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Component Processes</a:t>
            </a:r>
            <a:endParaRPr lang="en-CA" dirty="0"/>
          </a:p>
        </p:txBody>
      </p:sp>
      <p:sp>
        <p:nvSpPr>
          <p:cNvPr id="4" name="Text Placeholder 3"/>
          <p:cNvSpPr>
            <a:spLocks noGrp="1"/>
          </p:cNvSpPr>
          <p:nvPr>
            <p:ph type="body" idx="1"/>
          </p:nvPr>
        </p:nvSpPr>
        <p:spPr/>
        <p:txBody>
          <a:bodyPr/>
          <a:lstStyle/>
          <a:p>
            <a:r>
              <a:rPr lang="en-CA" dirty="0" smtClean="0"/>
              <a:t>Anxiety</a:t>
            </a:r>
            <a:endParaRPr lang="en-CA" dirty="0"/>
          </a:p>
        </p:txBody>
      </p:sp>
      <p:sp>
        <p:nvSpPr>
          <p:cNvPr id="5" name="Content Placeholder 4"/>
          <p:cNvSpPr>
            <a:spLocks noGrp="1"/>
          </p:cNvSpPr>
          <p:nvPr>
            <p:ph sz="half" idx="2"/>
          </p:nvPr>
        </p:nvSpPr>
        <p:spPr/>
        <p:txBody>
          <a:bodyPr/>
          <a:lstStyle/>
          <a:p>
            <a:r>
              <a:rPr lang="en-CA" dirty="0" smtClean="0"/>
              <a:t>Feeling Awareness</a:t>
            </a:r>
          </a:p>
          <a:p>
            <a:r>
              <a:rPr lang="en-CA" dirty="0" smtClean="0"/>
              <a:t>Physiological Arousal</a:t>
            </a:r>
          </a:p>
          <a:p>
            <a:r>
              <a:rPr lang="en-CA" dirty="0" smtClean="0"/>
              <a:t>Catastrophic Thinking</a:t>
            </a:r>
          </a:p>
          <a:p>
            <a:r>
              <a:rPr lang="en-CA" dirty="0" smtClean="0"/>
              <a:t>Behavioral Avoidance</a:t>
            </a:r>
          </a:p>
          <a:p>
            <a:r>
              <a:rPr lang="en-CA" dirty="0" smtClean="0"/>
              <a:t>Poor Problem-Solving</a:t>
            </a:r>
            <a:endParaRPr lang="en-CA" dirty="0"/>
          </a:p>
        </p:txBody>
      </p:sp>
      <p:sp>
        <p:nvSpPr>
          <p:cNvPr id="6" name="Text Placeholder 5"/>
          <p:cNvSpPr>
            <a:spLocks noGrp="1"/>
          </p:cNvSpPr>
          <p:nvPr>
            <p:ph type="body" sz="quarter" idx="3"/>
          </p:nvPr>
        </p:nvSpPr>
        <p:spPr/>
        <p:txBody>
          <a:bodyPr/>
          <a:lstStyle/>
          <a:p>
            <a:r>
              <a:rPr lang="en-CA" dirty="0" smtClean="0"/>
              <a:t>Depression</a:t>
            </a:r>
            <a:endParaRPr lang="en-CA" dirty="0"/>
          </a:p>
        </p:txBody>
      </p:sp>
      <p:sp>
        <p:nvSpPr>
          <p:cNvPr id="7" name="Content Placeholder 6"/>
          <p:cNvSpPr>
            <a:spLocks noGrp="1"/>
          </p:cNvSpPr>
          <p:nvPr>
            <p:ph sz="quarter" idx="4"/>
          </p:nvPr>
        </p:nvSpPr>
        <p:spPr/>
        <p:txBody>
          <a:bodyPr/>
          <a:lstStyle/>
          <a:p>
            <a:r>
              <a:rPr lang="en-CA" dirty="0" smtClean="0"/>
              <a:t>Feeling Awareness</a:t>
            </a:r>
          </a:p>
          <a:p>
            <a:r>
              <a:rPr lang="en-CA" dirty="0" smtClean="0"/>
              <a:t>Anhedonia</a:t>
            </a:r>
          </a:p>
          <a:p>
            <a:r>
              <a:rPr lang="en-CA" dirty="0" smtClean="0"/>
              <a:t>Negative Thinking</a:t>
            </a:r>
          </a:p>
          <a:p>
            <a:r>
              <a:rPr lang="en-CA" dirty="0" smtClean="0"/>
              <a:t>Inactivity</a:t>
            </a:r>
          </a:p>
          <a:p>
            <a:r>
              <a:rPr lang="en-CA" dirty="0" smtClean="0"/>
              <a:t>Poor Problem-Solving</a:t>
            </a:r>
          </a:p>
        </p:txBody>
      </p:sp>
    </p:spTree>
    <p:extLst>
      <p:ext uri="{BB962C8B-B14F-4D97-AF65-F5344CB8AC3E}">
        <p14:creationId xmlns:p14="http://schemas.microsoft.com/office/powerpoint/2010/main" val="2777052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Address the exacerbating factors (children are very context-dependent) </a:t>
            </a:r>
            <a:endParaRPr lang="en-CA" dirty="0"/>
          </a:p>
        </p:txBody>
      </p:sp>
      <p:sp>
        <p:nvSpPr>
          <p:cNvPr id="3" name="Content Placeholder 2"/>
          <p:cNvSpPr>
            <a:spLocks noGrp="1"/>
          </p:cNvSpPr>
          <p:nvPr>
            <p:ph idx="1"/>
          </p:nvPr>
        </p:nvSpPr>
        <p:spPr/>
        <p:txBody>
          <a:bodyPr>
            <a:normAutofit/>
          </a:bodyPr>
          <a:lstStyle/>
          <a:p>
            <a:r>
              <a:rPr lang="en-CA" dirty="0" smtClean="0"/>
              <a:t>What to tell other kids when you return to school after absence</a:t>
            </a:r>
          </a:p>
          <a:p>
            <a:r>
              <a:rPr lang="en-CA" dirty="0" smtClean="0"/>
              <a:t>How to catch up on academics after absence</a:t>
            </a:r>
          </a:p>
          <a:p>
            <a:r>
              <a:rPr lang="en-CA" dirty="0"/>
              <a:t>O</a:t>
            </a:r>
            <a:r>
              <a:rPr lang="en-CA" dirty="0" smtClean="0"/>
              <a:t>ptimize school support, with supportive letters/communication as needed</a:t>
            </a:r>
          </a:p>
          <a:p>
            <a:r>
              <a:rPr lang="en-CA" dirty="0" smtClean="0"/>
              <a:t>Assess &amp; address learning problems</a:t>
            </a:r>
          </a:p>
          <a:p>
            <a:r>
              <a:rPr lang="en-CA" dirty="0" smtClean="0"/>
              <a:t>Assess &amp; address medical/psychiatric comorbidities</a:t>
            </a:r>
          </a:p>
          <a:p>
            <a:r>
              <a:rPr lang="en-CA" dirty="0" smtClean="0"/>
              <a:t>Address bullying and encourage hanging out with friends to reduce the risk</a:t>
            </a:r>
          </a:p>
          <a:p>
            <a:r>
              <a:rPr lang="en-CA" dirty="0" smtClean="0"/>
              <a:t>Increase healthy lifestyle routines (sleep, nutrition, physical activity, homework, limited gaming)</a:t>
            </a:r>
          </a:p>
        </p:txBody>
      </p:sp>
    </p:spTree>
    <p:extLst>
      <p:ext uri="{BB962C8B-B14F-4D97-AF65-F5344CB8AC3E}">
        <p14:creationId xmlns:p14="http://schemas.microsoft.com/office/powerpoint/2010/main" val="3835048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context at home</a:t>
            </a:r>
            <a:endParaRPr lang="en-CA" dirty="0"/>
          </a:p>
        </p:txBody>
      </p:sp>
      <p:sp>
        <p:nvSpPr>
          <p:cNvPr id="3" name="Content Placeholder 2"/>
          <p:cNvSpPr>
            <a:spLocks noGrp="1"/>
          </p:cNvSpPr>
          <p:nvPr>
            <p:ph idx="1"/>
          </p:nvPr>
        </p:nvSpPr>
        <p:spPr/>
        <p:txBody>
          <a:bodyPr/>
          <a:lstStyle/>
          <a:p>
            <a:r>
              <a:rPr lang="en-CA" dirty="0"/>
              <a:t>Decrease family </a:t>
            </a:r>
            <a:r>
              <a:rPr lang="en-CA" dirty="0" smtClean="0"/>
              <a:t>conflict</a:t>
            </a:r>
          </a:p>
          <a:p>
            <a:r>
              <a:rPr lang="en-CA" dirty="0"/>
              <a:t>I</a:t>
            </a:r>
            <a:r>
              <a:rPr lang="en-CA" dirty="0" smtClean="0"/>
              <a:t>ncrease </a:t>
            </a:r>
            <a:r>
              <a:rPr lang="en-CA" dirty="0"/>
              <a:t>parental consistency </a:t>
            </a:r>
          </a:p>
          <a:p>
            <a:r>
              <a:rPr lang="en-CA" dirty="0"/>
              <a:t>Help parents see the child’s strengths </a:t>
            </a:r>
          </a:p>
          <a:p>
            <a:r>
              <a:rPr lang="en-CA" dirty="0" smtClean="0"/>
              <a:t>Help parents manage </a:t>
            </a:r>
            <a:r>
              <a:rPr lang="en-CA" dirty="0"/>
              <a:t>their own mental health</a:t>
            </a:r>
          </a:p>
          <a:p>
            <a:r>
              <a:rPr lang="en-CA" dirty="0"/>
              <a:t>Decrease exposure to frightening shows or </a:t>
            </a:r>
            <a:r>
              <a:rPr lang="en-CA" dirty="0" smtClean="0"/>
              <a:t>games</a:t>
            </a:r>
          </a:p>
          <a:p>
            <a:r>
              <a:rPr lang="en-CA" dirty="0" smtClean="0"/>
              <a:t>Encourage good family health habits</a:t>
            </a:r>
            <a:endParaRPr lang="en-CA" dirty="0"/>
          </a:p>
          <a:p>
            <a:r>
              <a:rPr lang="en-CA" dirty="0"/>
              <a:t>Make sure expectations are developmentally appropriate and focused on small gains from baseline</a:t>
            </a:r>
          </a:p>
          <a:p>
            <a:r>
              <a:rPr lang="en-CA" dirty="0"/>
              <a:t>“Case Formulation with Children &amp; Adolescents” </a:t>
            </a:r>
            <a:r>
              <a:rPr lang="en-CA" dirty="0" err="1"/>
              <a:t>Manassis</a:t>
            </a:r>
            <a:r>
              <a:rPr lang="en-CA" dirty="0"/>
              <a:t>, 2014</a:t>
            </a:r>
          </a:p>
          <a:p>
            <a:endParaRPr lang="en-CA" dirty="0"/>
          </a:p>
        </p:txBody>
      </p:sp>
    </p:spTree>
    <p:extLst>
      <p:ext uri="{BB962C8B-B14F-4D97-AF65-F5344CB8AC3E}">
        <p14:creationId xmlns:p14="http://schemas.microsoft.com/office/powerpoint/2010/main" val="139261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CA" dirty="0" smtClean="0"/>
              <a:t>Preschoolers are just “upset”</a:t>
            </a:r>
            <a:endParaRPr lang="en-CA" dirty="0"/>
          </a:p>
        </p:txBody>
      </p:sp>
      <p:sp>
        <p:nvSpPr>
          <p:cNvPr id="8" name="Content Placeholder 7"/>
          <p:cNvSpPr>
            <a:spLocks noGrp="1"/>
          </p:cNvSpPr>
          <p:nvPr>
            <p:ph idx="1"/>
          </p:nvPr>
        </p:nvSpPr>
        <p:spPr/>
        <p:txBody>
          <a:bodyPr/>
          <a:lstStyle/>
          <a:p>
            <a:r>
              <a:rPr lang="en-CA" dirty="0" smtClean="0"/>
              <a:t>Relaxation: smell the flower/blow out the candle; squeeze lemons; make the book move up and down with your tummy</a:t>
            </a:r>
          </a:p>
          <a:p>
            <a:r>
              <a:rPr lang="en-CA" dirty="0" smtClean="0"/>
              <a:t>Give the problem a nickname to externalize it and catch it early; find a character the child admires and encourage thinking/acting like him/her</a:t>
            </a:r>
          </a:p>
          <a:p>
            <a:r>
              <a:rPr lang="en-CA" dirty="0" smtClean="0"/>
              <a:t>Use relaxation, distraction, support seeking at the first sign of the problem</a:t>
            </a:r>
          </a:p>
          <a:p>
            <a:r>
              <a:rPr lang="en-CA" dirty="0" smtClean="0"/>
              <a:t>Work with parents around behavior management ONE situation at a time (gradual exposure for anxiety, activation for depression, consistent disengagement for tantrums)</a:t>
            </a:r>
          </a:p>
          <a:p>
            <a:r>
              <a:rPr lang="en-CA" dirty="0" smtClean="0"/>
              <a:t>Positively reinforce NOT acting out, as well as any desirable behaviors targeted (parents usually can’t track &gt;2 at a time)</a:t>
            </a:r>
          </a:p>
          <a:p>
            <a:r>
              <a:rPr lang="en-CA" dirty="0" smtClean="0">
                <a:solidFill>
                  <a:srgbClr val="002060"/>
                </a:solidFill>
              </a:rPr>
              <a:t>See </a:t>
            </a:r>
            <a:r>
              <a:rPr lang="en-CA" dirty="0" smtClean="0">
                <a:solidFill>
                  <a:srgbClr val="002060"/>
                </a:solidFill>
                <a:hlinkClick r:id="rId2"/>
              </a:rPr>
              <a:t>www.katharinamanassis.com</a:t>
            </a:r>
            <a:r>
              <a:rPr lang="en-CA" dirty="0" smtClean="0">
                <a:solidFill>
                  <a:srgbClr val="002060"/>
                </a:solidFill>
              </a:rPr>
              <a:t> re: resources </a:t>
            </a:r>
            <a:r>
              <a:rPr lang="en-CA" dirty="0" smtClean="0"/>
              <a:t>and tip sheets for parents</a:t>
            </a:r>
            <a:endParaRPr lang="en-CA" dirty="0"/>
          </a:p>
        </p:txBody>
      </p:sp>
    </p:spTree>
    <p:extLst>
      <p:ext uri="{BB962C8B-B14F-4D97-AF65-F5344CB8AC3E}">
        <p14:creationId xmlns:p14="http://schemas.microsoft.com/office/powerpoint/2010/main" val="4028224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Favorite Resources</a:t>
            </a:r>
            <a:endParaRPr lang="en-CA" dirty="0"/>
          </a:p>
        </p:txBody>
      </p:sp>
      <p:sp>
        <p:nvSpPr>
          <p:cNvPr id="3" name="Content Placeholder 2"/>
          <p:cNvSpPr>
            <a:spLocks noGrp="1"/>
          </p:cNvSpPr>
          <p:nvPr>
            <p:ph idx="1"/>
          </p:nvPr>
        </p:nvSpPr>
        <p:spPr>
          <a:xfrm>
            <a:off x="677334" y="1485901"/>
            <a:ext cx="8596668" cy="4555462"/>
          </a:xfrm>
        </p:spPr>
        <p:txBody>
          <a:bodyPr>
            <a:noAutofit/>
          </a:bodyPr>
          <a:lstStyle/>
          <a:p>
            <a:r>
              <a:rPr lang="en-CA" sz="1600" dirty="0">
                <a:solidFill>
                  <a:schemeClr val="tx1"/>
                </a:solidFill>
              </a:rPr>
              <a:t>CHEO toolkits for providers, parents &amp; youth (</a:t>
            </a:r>
            <a:r>
              <a:rPr lang="en-CA" sz="1600" dirty="0">
                <a:solidFill>
                  <a:schemeClr val="tx1"/>
                </a:solidFill>
                <a:hlinkClick r:id="rId2"/>
              </a:rPr>
              <a:t>http://www.shared-care.ca/toolkits</a:t>
            </a:r>
            <a:r>
              <a:rPr lang="en-CA" sz="1600" dirty="0" smtClean="0">
                <a:solidFill>
                  <a:schemeClr val="tx1"/>
                </a:solidFill>
              </a:rPr>
              <a:t>)</a:t>
            </a:r>
          </a:p>
          <a:p>
            <a:r>
              <a:rPr lang="en-CA" sz="1600" i="1" dirty="0" smtClean="0">
                <a:solidFill>
                  <a:schemeClr val="tx1"/>
                </a:solidFill>
                <a:hlinkClick r:id="rId3"/>
              </a:rPr>
              <a:t>www.</a:t>
            </a:r>
            <a:r>
              <a:rPr lang="en-CA" sz="1600" b="1" i="1" dirty="0" smtClean="0">
                <a:solidFill>
                  <a:schemeClr val="tx1"/>
                </a:solidFill>
                <a:hlinkClick r:id="rId3"/>
              </a:rPr>
              <a:t>anxietybc</a:t>
            </a:r>
            <a:r>
              <a:rPr lang="en-CA" sz="1600" i="1" dirty="0" smtClean="0">
                <a:solidFill>
                  <a:schemeClr val="tx1"/>
                </a:solidFill>
                <a:hlinkClick r:id="rId3"/>
              </a:rPr>
              <a:t>.com</a:t>
            </a:r>
            <a:r>
              <a:rPr lang="en-CA" sz="1600" i="1" dirty="0" smtClean="0">
                <a:solidFill>
                  <a:schemeClr val="tx1"/>
                </a:solidFill>
              </a:rPr>
              <a:t> </a:t>
            </a:r>
            <a:endParaRPr lang="en-CA" sz="1600" dirty="0">
              <a:solidFill>
                <a:schemeClr val="tx1"/>
              </a:solidFill>
            </a:endParaRPr>
          </a:p>
          <a:p>
            <a:r>
              <a:rPr lang="en-CA" sz="1600" dirty="0" smtClean="0">
                <a:solidFill>
                  <a:schemeClr val="tx1"/>
                </a:solidFill>
                <a:hlinkClick r:id="rId4"/>
              </a:rPr>
              <a:t>www.workbookpublishing.com</a:t>
            </a:r>
            <a:r>
              <a:rPr lang="en-CA" sz="1600" dirty="0" smtClean="0">
                <a:solidFill>
                  <a:schemeClr val="tx1"/>
                </a:solidFill>
              </a:rPr>
              <a:t> </a:t>
            </a:r>
            <a:r>
              <a:rPr lang="en-CA" sz="1600" dirty="0">
                <a:solidFill>
                  <a:schemeClr val="tx1"/>
                </a:solidFill>
              </a:rPr>
              <a:t>(Camp Cope-a-Lot; </a:t>
            </a:r>
            <a:r>
              <a:rPr lang="en-CA" sz="1600" dirty="0" smtClean="0">
                <a:solidFill>
                  <a:schemeClr val="tx1"/>
                </a:solidFill>
              </a:rPr>
              <a:t>Taking ACTION, Coping Cat/CAT Project)</a:t>
            </a:r>
            <a:endParaRPr lang="en-CA" sz="1600" dirty="0">
              <a:solidFill>
                <a:schemeClr val="tx1"/>
              </a:solidFill>
            </a:endParaRPr>
          </a:p>
          <a:p>
            <a:r>
              <a:rPr lang="en-CA" sz="1600" dirty="0" smtClean="0"/>
              <a:t>What to Do When You Worry Too Much (D. Huebner); for 6-8 years to read with parent</a:t>
            </a:r>
          </a:p>
          <a:p>
            <a:r>
              <a:rPr lang="en-CA" sz="1600" dirty="0" smtClean="0"/>
              <a:t>Keys to Parenting Your Anxious Child, 3</a:t>
            </a:r>
            <a:r>
              <a:rPr lang="en-CA" sz="1600" baseline="30000" dirty="0" smtClean="0"/>
              <a:t>rd</a:t>
            </a:r>
            <a:r>
              <a:rPr lang="en-CA" sz="1600" dirty="0" smtClean="0"/>
              <a:t>  Edition (</a:t>
            </a:r>
            <a:r>
              <a:rPr lang="en-CA" sz="1600" dirty="0" err="1" smtClean="0"/>
              <a:t>Manassis</a:t>
            </a:r>
            <a:r>
              <a:rPr lang="en-CA" sz="1600" dirty="0" smtClean="0"/>
              <a:t>, 2016; Barron’s Educational)</a:t>
            </a:r>
          </a:p>
          <a:p>
            <a:r>
              <a:rPr lang="en-CA" sz="1600" dirty="0" smtClean="0"/>
              <a:t>Talking Back to OCD (March &amp; Benton, 2007, Guilford Press)</a:t>
            </a:r>
          </a:p>
          <a:p>
            <a:r>
              <a:rPr lang="en-CA" sz="1600" dirty="0" smtClean="0"/>
              <a:t>If Your Adolescent Has an Anxiety Disorder (</a:t>
            </a:r>
            <a:r>
              <a:rPr lang="en-CA" sz="1600" dirty="0" err="1" smtClean="0"/>
              <a:t>Foa</a:t>
            </a:r>
            <a:r>
              <a:rPr lang="en-CA" sz="1600" dirty="0" smtClean="0"/>
              <a:t> &amp; </a:t>
            </a:r>
            <a:r>
              <a:rPr lang="en-CA" sz="1600" dirty="0" err="1" smtClean="0"/>
              <a:t>Wasmer</a:t>
            </a:r>
            <a:r>
              <a:rPr lang="en-CA" sz="1600" dirty="0" smtClean="0"/>
              <a:t>-Andrews, 2006, Oxford U. Press)</a:t>
            </a:r>
          </a:p>
          <a:p>
            <a:r>
              <a:rPr lang="en-CA" sz="1600" dirty="0" smtClean="0"/>
              <a:t>Helping Your Child With Selective Mutism (</a:t>
            </a:r>
            <a:r>
              <a:rPr lang="en-CA" sz="1600" dirty="0" err="1" smtClean="0"/>
              <a:t>Mcholm</a:t>
            </a:r>
            <a:r>
              <a:rPr lang="en-CA" sz="1600" dirty="0" smtClean="0"/>
              <a:t> et al., 2006, New Harbinger)—</a:t>
            </a:r>
            <a:r>
              <a:rPr lang="en-CA" sz="1600" dirty="0" err="1" smtClean="0"/>
              <a:t>n.b.</a:t>
            </a:r>
            <a:r>
              <a:rPr lang="en-CA" sz="1600" dirty="0" smtClean="0"/>
              <a:t>, chronic cases usually need SSRI as well (off-label)</a:t>
            </a:r>
          </a:p>
          <a:p>
            <a:r>
              <a:rPr lang="en-CA" sz="1600" dirty="0" smtClean="0"/>
              <a:t>Free download: Steady Adolescent Workbook by Clarke et al.</a:t>
            </a:r>
            <a:endParaRPr lang="en-CA" sz="1600" dirty="0"/>
          </a:p>
          <a:p>
            <a:r>
              <a:rPr lang="en-CA" sz="1600" dirty="0" smtClean="0"/>
              <a:t>All self-help, whether child- or parent-focused, is only helpful if applied</a:t>
            </a:r>
          </a:p>
          <a:p>
            <a:r>
              <a:rPr lang="en-CA" sz="1600" dirty="0" smtClean="0"/>
              <a:t>It’s better to read 1 chapter with follow-up re: implementation than several books of strategies that are never applied</a:t>
            </a:r>
            <a:endParaRPr lang="en-CA" sz="1600" dirty="0"/>
          </a:p>
        </p:txBody>
      </p:sp>
    </p:spTree>
    <p:extLst>
      <p:ext uri="{BB962C8B-B14F-4D97-AF65-F5344CB8AC3E}">
        <p14:creationId xmlns:p14="http://schemas.microsoft.com/office/powerpoint/2010/main" val="7606528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397</TotalTime>
  <Words>3723</Words>
  <Application>Microsoft Office PowerPoint</Application>
  <PresentationFormat>Widescreen</PresentationFormat>
  <Paragraphs>279</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Times New Roman</vt:lpstr>
      <vt:lpstr>Trebuchet MS</vt:lpstr>
      <vt:lpstr>Wingdings 3</vt:lpstr>
      <vt:lpstr>Facet</vt:lpstr>
      <vt:lpstr>Office-Based CBT for anxiety and depression in youth</vt:lpstr>
      <vt:lpstr> Relationship with Commercial Interests:</vt:lpstr>
      <vt:lpstr>Take-home points</vt:lpstr>
      <vt:lpstr>Is there evidence for brief CBT-based interventions?</vt:lpstr>
      <vt:lpstr>Component Processes</vt:lpstr>
      <vt:lpstr>Address the exacerbating factors (children are very context-dependent) </vt:lpstr>
      <vt:lpstr>The context at home</vt:lpstr>
      <vt:lpstr>Preschoolers are just “upset”</vt:lpstr>
      <vt:lpstr>Favorite Resources</vt:lpstr>
      <vt:lpstr>Feeling Awareness</vt:lpstr>
      <vt:lpstr>An ‘early warning system’ for anxiety</vt:lpstr>
      <vt:lpstr>“Panic” in anxious situations (i.e., hyperventilation)</vt:lpstr>
      <vt:lpstr>Rationale for Coping Thoughts</vt:lpstr>
      <vt:lpstr>Generic self-talk for anxiety</vt:lpstr>
      <vt:lpstr>Using self-talk for anxiety: the coping card</vt:lpstr>
      <vt:lpstr>Problem-Solving</vt:lpstr>
      <vt:lpstr>Anhedonia</vt:lpstr>
      <vt:lpstr>Negative Thinking</vt:lpstr>
      <vt:lpstr>Self-talk for Negative Thinking</vt:lpstr>
      <vt:lpstr>More Self-Talk</vt:lpstr>
      <vt:lpstr>Exposure</vt:lpstr>
      <vt:lpstr>Exposure (2)</vt:lpstr>
      <vt:lpstr>Exposure (3)</vt:lpstr>
      <vt:lpstr>Parental Pearls</vt:lpstr>
      <vt:lpstr>Inactivity</vt:lpstr>
      <vt:lpstr>Checklists for self-soothing</vt:lpstr>
      <vt:lpstr>What about teens?</vt:lpstr>
      <vt:lpstr>Component Processes: How would they apply in the following cases?</vt:lpstr>
      <vt:lpstr>Jorge (social anxiety)</vt:lpstr>
      <vt:lpstr>Cindy (generalized anxiety)</vt:lpstr>
      <vt:lpstr>Allison (depression)</vt:lpstr>
      <vt:lpstr>Allison (continued)</vt:lpstr>
      <vt:lpstr>Possible answers:</vt:lpstr>
      <vt:lpstr>What about OCD?</vt:lpstr>
      <vt:lpstr>What about PTSD?</vt:lpstr>
      <vt:lpstr>School Refusal (no magic treatment)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10-minute cbt for anxiety in youth</dc:title>
  <dc:creator>Katharina</dc:creator>
  <cp:lastModifiedBy>Katharina</cp:lastModifiedBy>
  <cp:revision>92</cp:revision>
  <dcterms:created xsi:type="dcterms:W3CDTF">2015-01-18T14:17:10Z</dcterms:created>
  <dcterms:modified xsi:type="dcterms:W3CDTF">2016-04-28T12:38:40Z</dcterms:modified>
</cp:coreProperties>
</file>