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72" r:id="rId3"/>
    <p:sldId id="258" r:id="rId4"/>
    <p:sldId id="274" r:id="rId5"/>
    <p:sldId id="261" r:id="rId6"/>
    <p:sldId id="262" r:id="rId7"/>
    <p:sldId id="264" r:id="rId8"/>
    <p:sldId id="265" r:id="rId9"/>
    <p:sldId id="259" r:id="rId10"/>
    <p:sldId id="266" r:id="rId11"/>
    <p:sldId id="267" r:id="rId12"/>
    <p:sldId id="268" r:id="rId13"/>
    <p:sldId id="270" r:id="rId14"/>
    <p:sldId id="275" r:id="rId15"/>
    <p:sldId id="271" r:id="rId16"/>
    <p:sldId id="276" r:id="rId17"/>
    <p:sldId id="273" r:id="rId18"/>
    <p:sldId id="260" r:id="rId19"/>
    <p:sldId id="277" r:id="rId20"/>
    <p:sldId id="27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66"/>
      </p:cViewPr>
      <p:guideLst/>
    </p:cSldViewPr>
  </p:slideViewPr>
  <p:notesTextViewPr>
    <p:cViewPr>
      <p:scale>
        <a:sx n="1" d="1"/>
        <a:sy n="1" d="1"/>
      </p:scale>
      <p:origin x="0" y="0"/>
    </p:cViewPr>
  </p:notesTextViewPr>
  <p:sorterViewPr>
    <p:cViewPr>
      <p:scale>
        <a:sx n="100" d="100"/>
        <a:sy n="100" d="100"/>
      </p:scale>
      <p:origin x="0" y="-65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BB2400-A07B-4DD2-A1F3-082EA7BB2FC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EA57917-0C12-498A-8A38-1E2D71D433B8}">
      <dgm:prSet phldrT="[Text]"/>
      <dgm:spPr/>
      <dgm:t>
        <a:bodyPr/>
        <a:lstStyle/>
        <a:p>
          <a:r>
            <a:rPr lang="en-US"/>
            <a:t>Themes</a:t>
          </a:r>
        </a:p>
      </dgm:t>
    </dgm:pt>
    <dgm:pt modelId="{4999254C-5B01-48CA-BC89-F4A843136834}" type="parTrans" cxnId="{4BDF1851-8D7E-40F9-AFA4-619F028A5BE4}">
      <dgm:prSet/>
      <dgm:spPr/>
      <dgm:t>
        <a:bodyPr/>
        <a:lstStyle/>
        <a:p>
          <a:endParaRPr lang="en-US"/>
        </a:p>
      </dgm:t>
    </dgm:pt>
    <dgm:pt modelId="{EAEE7B85-7D4F-47FE-A417-EC93022ED761}" type="sibTrans" cxnId="{4BDF1851-8D7E-40F9-AFA4-619F028A5BE4}">
      <dgm:prSet/>
      <dgm:spPr/>
      <dgm:t>
        <a:bodyPr/>
        <a:lstStyle/>
        <a:p>
          <a:endParaRPr lang="en-US"/>
        </a:p>
      </dgm:t>
    </dgm:pt>
    <dgm:pt modelId="{9766D63B-49C0-4F29-BEE4-1A4078CC39E8}">
      <dgm:prSet phldrT="[Text]"/>
      <dgm:spPr/>
      <dgm:t>
        <a:bodyPr/>
        <a:lstStyle/>
        <a:p>
          <a:r>
            <a:rPr lang="en-US"/>
            <a:t>Client issues</a:t>
          </a:r>
        </a:p>
      </dgm:t>
    </dgm:pt>
    <dgm:pt modelId="{25A0159F-1552-4F49-9216-EE2B3DEFD1FE}" type="parTrans" cxnId="{7967AA91-4D24-497A-9A25-BE8FCF7F3CE2}">
      <dgm:prSet/>
      <dgm:spPr/>
      <dgm:t>
        <a:bodyPr/>
        <a:lstStyle/>
        <a:p>
          <a:endParaRPr lang="en-US"/>
        </a:p>
      </dgm:t>
    </dgm:pt>
    <dgm:pt modelId="{B81E0338-EA18-4147-82B1-2E189A6DD8FF}" type="sibTrans" cxnId="{7967AA91-4D24-497A-9A25-BE8FCF7F3CE2}">
      <dgm:prSet/>
      <dgm:spPr/>
      <dgm:t>
        <a:bodyPr/>
        <a:lstStyle/>
        <a:p>
          <a:endParaRPr lang="en-US"/>
        </a:p>
      </dgm:t>
    </dgm:pt>
    <dgm:pt modelId="{CB1B01BC-6787-4A99-BB5E-0497597F8890}">
      <dgm:prSet phldrT="[Text]"/>
      <dgm:spPr/>
      <dgm:t>
        <a:bodyPr/>
        <a:lstStyle/>
        <a:p>
          <a:r>
            <a:rPr lang="en-US"/>
            <a:t>Patient and practitioner benefits</a:t>
          </a:r>
        </a:p>
      </dgm:t>
    </dgm:pt>
    <dgm:pt modelId="{D04456D6-5EE6-493F-892A-8B6D49E99B82}" type="parTrans" cxnId="{52CB43CD-F253-450E-B379-D045DA19D008}">
      <dgm:prSet/>
      <dgm:spPr/>
      <dgm:t>
        <a:bodyPr/>
        <a:lstStyle/>
        <a:p>
          <a:endParaRPr lang="en-US"/>
        </a:p>
      </dgm:t>
    </dgm:pt>
    <dgm:pt modelId="{433234E2-5982-4C8F-8890-085E88A4687D}" type="sibTrans" cxnId="{52CB43CD-F253-450E-B379-D045DA19D008}">
      <dgm:prSet/>
      <dgm:spPr/>
      <dgm:t>
        <a:bodyPr/>
        <a:lstStyle/>
        <a:p>
          <a:endParaRPr lang="en-US"/>
        </a:p>
      </dgm:t>
    </dgm:pt>
    <dgm:pt modelId="{CA6FAA23-C080-470A-B2A5-8FB2B73B6155}">
      <dgm:prSet phldrT="[Text]"/>
      <dgm:spPr/>
      <dgm:t>
        <a:bodyPr/>
        <a:lstStyle/>
        <a:p>
          <a:r>
            <a:rPr lang="en-US"/>
            <a:t>Northern/Rural/Remote Challanges</a:t>
          </a:r>
        </a:p>
      </dgm:t>
    </dgm:pt>
    <dgm:pt modelId="{34284582-A761-4CF6-9273-320249FE361A}" type="parTrans" cxnId="{B49BCF28-EC11-4FE9-B56C-6F17A6CFFCE9}">
      <dgm:prSet/>
      <dgm:spPr/>
      <dgm:t>
        <a:bodyPr/>
        <a:lstStyle/>
        <a:p>
          <a:endParaRPr lang="en-US"/>
        </a:p>
      </dgm:t>
    </dgm:pt>
    <dgm:pt modelId="{8A7749E0-FA67-466C-8D5D-88F493AD42B4}" type="sibTrans" cxnId="{B49BCF28-EC11-4FE9-B56C-6F17A6CFFCE9}">
      <dgm:prSet/>
      <dgm:spPr/>
      <dgm:t>
        <a:bodyPr/>
        <a:lstStyle/>
        <a:p>
          <a:endParaRPr lang="en-US"/>
        </a:p>
      </dgm:t>
    </dgm:pt>
    <dgm:pt modelId="{4B5EC3F0-A5C3-4A48-889B-C9EBDE0F4B96}">
      <dgm:prSet phldrT="[Text]"/>
      <dgm:spPr/>
      <dgm:t>
        <a:bodyPr/>
        <a:lstStyle/>
        <a:p>
          <a:r>
            <a:rPr lang="en-US"/>
            <a:t>Organizational issues</a:t>
          </a:r>
        </a:p>
      </dgm:t>
    </dgm:pt>
    <dgm:pt modelId="{76812B0F-2B14-4CC1-B10E-3343044DE9E3}" type="parTrans" cxnId="{346396CF-4EB4-4C13-9BC2-E95D00B00193}">
      <dgm:prSet/>
      <dgm:spPr/>
      <dgm:t>
        <a:bodyPr/>
        <a:lstStyle/>
        <a:p>
          <a:endParaRPr lang="en-US"/>
        </a:p>
      </dgm:t>
    </dgm:pt>
    <dgm:pt modelId="{C01C7A9A-65A7-4BC7-BDED-A087566D315D}" type="sibTrans" cxnId="{346396CF-4EB4-4C13-9BC2-E95D00B00193}">
      <dgm:prSet/>
      <dgm:spPr/>
      <dgm:t>
        <a:bodyPr/>
        <a:lstStyle/>
        <a:p>
          <a:endParaRPr lang="en-US"/>
        </a:p>
      </dgm:t>
    </dgm:pt>
    <dgm:pt modelId="{C3944B92-10D9-4B2B-A168-C8384E13AEA2}" type="pres">
      <dgm:prSet presAssocID="{39BB2400-A07B-4DD2-A1F3-082EA7BB2FC2}" presName="hierChild1" presStyleCnt="0">
        <dgm:presLayoutVars>
          <dgm:orgChart val="1"/>
          <dgm:chPref val="1"/>
          <dgm:dir/>
          <dgm:animOne val="branch"/>
          <dgm:animLvl val="lvl"/>
          <dgm:resizeHandles/>
        </dgm:presLayoutVars>
      </dgm:prSet>
      <dgm:spPr/>
      <dgm:t>
        <a:bodyPr/>
        <a:lstStyle/>
        <a:p>
          <a:endParaRPr lang="en-US"/>
        </a:p>
      </dgm:t>
    </dgm:pt>
    <dgm:pt modelId="{523E8412-CC49-4EB7-865F-596A62F85225}" type="pres">
      <dgm:prSet presAssocID="{5EA57917-0C12-498A-8A38-1E2D71D433B8}" presName="hierRoot1" presStyleCnt="0">
        <dgm:presLayoutVars>
          <dgm:hierBranch val="init"/>
        </dgm:presLayoutVars>
      </dgm:prSet>
      <dgm:spPr/>
    </dgm:pt>
    <dgm:pt modelId="{85E703F0-78CB-42D8-8037-5373453F9E5F}" type="pres">
      <dgm:prSet presAssocID="{5EA57917-0C12-498A-8A38-1E2D71D433B8}" presName="rootComposite1" presStyleCnt="0"/>
      <dgm:spPr/>
    </dgm:pt>
    <dgm:pt modelId="{C234CECB-06C8-4165-AEE3-2BEA177A3C79}" type="pres">
      <dgm:prSet presAssocID="{5EA57917-0C12-498A-8A38-1E2D71D433B8}" presName="rootText1" presStyleLbl="node0" presStyleIdx="0" presStyleCnt="1">
        <dgm:presLayoutVars>
          <dgm:chPref val="3"/>
        </dgm:presLayoutVars>
      </dgm:prSet>
      <dgm:spPr/>
      <dgm:t>
        <a:bodyPr/>
        <a:lstStyle/>
        <a:p>
          <a:endParaRPr lang="en-US"/>
        </a:p>
      </dgm:t>
    </dgm:pt>
    <dgm:pt modelId="{4D824DBE-9775-4823-A7A0-F63A2079663A}" type="pres">
      <dgm:prSet presAssocID="{5EA57917-0C12-498A-8A38-1E2D71D433B8}" presName="rootConnector1" presStyleLbl="node1" presStyleIdx="0" presStyleCnt="0"/>
      <dgm:spPr/>
      <dgm:t>
        <a:bodyPr/>
        <a:lstStyle/>
        <a:p>
          <a:endParaRPr lang="en-US"/>
        </a:p>
      </dgm:t>
    </dgm:pt>
    <dgm:pt modelId="{6108B9E0-5CD1-4E6D-82E7-9CF563E14B5E}" type="pres">
      <dgm:prSet presAssocID="{5EA57917-0C12-498A-8A38-1E2D71D433B8}" presName="hierChild2" presStyleCnt="0"/>
      <dgm:spPr/>
    </dgm:pt>
    <dgm:pt modelId="{7E2C4E1A-43F7-44A0-B0A5-40BD7859E22A}" type="pres">
      <dgm:prSet presAssocID="{25A0159F-1552-4F49-9216-EE2B3DEFD1FE}" presName="Name37" presStyleLbl="parChTrans1D2" presStyleIdx="0" presStyleCnt="4"/>
      <dgm:spPr/>
      <dgm:t>
        <a:bodyPr/>
        <a:lstStyle/>
        <a:p>
          <a:endParaRPr lang="en-US"/>
        </a:p>
      </dgm:t>
    </dgm:pt>
    <dgm:pt modelId="{7E728413-E3AD-4438-BBF5-CE539406C51E}" type="pres">
      <dgm:prSet presAssocID="{9766D63B-49C0-4F29-BEE4-1A4078CC39E8}" presName="hierRoot2" presStyleCnt="0">
        <dgm:presLayoutVars>
          <dgm:hierBranch val="init"/>
        </dgm:presLayoutVars>
      </dgm:prSet>
      <dgm:spPr/>
    </dgm:pt>
    <dgm:pt modelId="{FE137DED-814D-42F7-BD08-2DB5DFB1B611}" type="pres">
      <dgm:prSet presAssocID="{9766D63B-49C0-4F29-BEE4-1A4078CC39E8}" presName="rootComposite" presStyleCnt="0"/>
      <dgm:spPr/>
    </dgm:pt>
    <dgm:pt modelId="{B198BEC2-4DE9-47C7-969D-DD1663804249}" type="pres">
      <dgm:prSet presAssocID="{9766D63B-49C0-4F29-BEE4-1A4078CC39E8}" presName="rootText" presStyleLbl="node2" presStyleIdx="0" presStyleCnt="4">
        <dgm:presLayoutVars>
          <dgm:chPref val="3"/>
        </dgm:presLayoutVars>
      </dgm:prSet>
      <dgm:spPr/>
      <dgm:t>
        <a:bodyPr/>
        <a:lstStyle/>
        <a:p>
          <a:endParaRPr lang="en-US"/>
        </a:p>
      </dgm:t>
    </dgm:pt>
    <dgm:pt modelId="{52771555-A7A7-48A2-B791-6977B29456BD}" type="pres">
      <dgm:prSet presAssocID="{9766D63B-49C0-4F29-BEE4-1A4078CC39E8}" presName="rootConnector" presStyleLbl="node2" presStyleIdx="0" presStyleCnt="4"/>
      <dgm:spPr/>
      <dgm:t>
        <a:bodyPr/>
        <a:lstStyle/>
        <a:p>
          <a:endParaRPr lang="en-US"/>
        </a:p>
      </dgm:t>
    </dgm:pt>
    <dgm:pt modelId="{D6BC709D-0519-48F8-9E80-142C10D6CABC}" type="pres">
      <dgm:prSet presAssocID="{9766D63B-49C0-4F29-BEE4-1A4078CC39E8}" presName="hierChild4" presStyleCnt="0"/>
      <dgm:spPr/>
    </dgm:pt>
    <dgm:pt modelId="{85D0C35F-BCA1-4010-ABA9-05054D91B59C}" type="pres">
      <dgm:prSet presAssocID="{9766D63B-49C0-4F29-BEE4-1A4078CC39E8}" presName="hierChild5" presStyleCnt="0"/>
      <dgm:spPr/>
    </dgm:pt>
    <dgm:pt modelId="{10FEE8D1-04D1-4B8B-AEF0-57F9F1EA1A06}" type="pres">
      <dgm:prSet presAssocID="{D04456D6-5EE6-493F-892A-8B6D49E99B82}" presName="Name37" presStyleLbl="parChTrans1D2" presStyleIdx="1" presStyleCnt="4"/>
      <dgm:spPr/>
      <dgm:t>
        <a:bodyPr/>
        <a:lstStyle/>
        <a:p>
          <a:endParaRPr lang="en-US"/>
        </a:p>
      </dgm:t>
    </dgm:pt>
    <dgm:pt modelId="{FD8BCE9D-F939-4BAE-9FBC-6522B5120315}" type="pres">
      <dgm:prSet presAssocID="{CB1B01BC-6787-4A99-BB5E-0497597F8890}" presName="hierRoot2" presStyleCnt="0">
        <dgm:presLayoutVars>
          <dgm:hierBranch val="init"/>
        </dgm:presLayoutVars>
      </dgm:prSet>
      <dgm:spPr/>
    </dgm:pt>
    <dgm:pt modelId="{A8146022-A082-472A-8D74-3B5EDD01759B}" type="pres">
      <dgm:prSet presAssocID="{CB1B01BC-6787-4A99-BB5E-0497597F8890}" presName="rootComposite" presStyleCnt="0"/>
      <dgm:spPr/>
    </dgm:pt>
    <dgm:pt modelId="{F98B413E-A4C2-4B9F-9FE1-AF6628C008F9}" type="pres">
      <dgm:prSet presAssocID="{CB1B01BC-6787-4A99-BB5E-0497597F8890}" presName="rootText" presStyleLbl="node2" presStyleIdx="1" presStyleCnt="4">
        <dgm:presLayoutVars>
          <dgm:chPref val="3"/>
        </dgm:presLayoutVars>
      </dgm:prSet>
      <dgm:spPr/>
      <dgm:t>
        <a:bodyPr/>
        <a:lstStyle/>
        <a:p>
          <a:endParaRPr lang="en-US"/>
        </a:p>
      </dgm:t>
    </dgm:pt>
    <dgm:pt modelId="{2560EBBC-AFB7-4790-825D-95573F2236BF}" type="pres">
      <dgm:prSet presAssocID="{CB1B01BC-6787-4A99-BB5E-0497597F8890}" presName="rootConnector" presStyleLbl="node2" presStyleIdx="1" presStyleCnt="4"/>
      <dgm:spPr/>
      <dgm:t>
        <a:bodyPr/>
        <a:lstStyle/>
        <a:p>
          <a:endParaRPr lang="en-US"/>
        </a:p>
      </dgm:t>
    </dgm:pt>
    <dgm:pt modelId="{188959C9-F253-41E6-B5BE-1798C01E5748}" type="pres">
      <dgm:prSet presAssocID="{CB1B01BC-6787-4A99-BB5E-0497597F8890}" presName="hierChild4" presStyleCnt="0"/>
      <dgm:spPr/>
    </dgm:pt>
    <dgm:pt modelId="{78F1A35C-50C1-423F-AC75-03EAF3C40133}" type="pres">
      <dgm:prSet presAssocID="{CB1B01BC-6787-4A99-BB5E-0497597F8890}" presName="hierChild5" presStyleCnt="0"/>
      <dgm:spPr/>
    </dgm:pt>
    <dgm:pt modelId="{9A93DD16-3D6C-4903-A3F4-051B21D2E6CB}" type="pres">
      <dgm:prSet presAssocID="{76812B0F-2B14-4CC1-B10E-3343044DE9E3}" presName="Name37" presStyleLbl="parChTrans1D2" presStyleIdx="2" presStyleCnt="4"/>
      <dgm:spPr/>
      <dgm:t>
        <a:bodyPr/>
        <a:lstStyle/>
        <a:p>
          <a:endParaRPr lang="en-US"/>
        </a:p>
      </dgm:t>
    </dgm:pt>
    <dgm:pt modelId="{5854F139-FB33-4DB0-B34D-23C422FFAC1D}" type="pres">
      <dgm:prSet presAssocID="{4B5EC3F0-A5C3-4A48-889B-C9EBDE0F4B96}" presName="hierRoot2" presStyleCnt="0">
        <dgm:presLayoutVars>
          <dgm:hierBranch val="init"/>
        </dgm:presLayoutVars>
      </dgm:prSet>
      <dgm:spPr/>
    </dgm:pt>
    <dgm:pt modelId="{2BB1B47E-4772-43FD-B878-D85609FEDD93}" type="pres">
      <dgm:prSet presAssocID="{4B5EC3F0-A5C3-4A48-889B-C9EBDE0F4B96}" presName="rootComposite" presStyleCnt="0"/>
      <dgm:spPr/>
    </dgm:pt>
    <dgm:pt modelId="{B9F46554-4DEE-4BA4-AD48-0476D678436F}" type="pres">
      <dgm:prSet presAssocID="{4B5EC3F0-A5C3-4A48-889B-C9EBDE0F4B96}" presName="rootText" presStyleLbl="node2" presStyleIdx="2" presStyleCnt="4">
        <dgm:presLayoutVars>
          <dgm:chPref val="3"/>
        </dgm:presLayoutVars>
      </dgm:prSet>
      <dgm:spPr/>
      <dgm:t>
        <a:bodyPr/>
        <a:lstStyle/>
        <a:p>
          <a:endParaRPr lang="en-US"/>
        </a:p>
      </dgm:t>
    </dgm:pt>
    <dgm:pt modelId="{77B2F239-90C2-4305-8D91-F32DA311A8C3}" type="pres">
      <dgm:prSet presAssocID="{4B5EC3F0-A5C3-4A48-889B-C9EBDE0F4B96}" presName="rootConnector" presStyleLbl="node2" presStyleIdx="2" presStyleCnt="4"/>
      <dgm:spPr/>
      <dgm:t>
        <a:bodyPr/>
        <a:lstStyle/>
        <a:p>
          <a:endParaRPr lang="en-US"/>
        </a:p>
      </dgm:t>
    </dgm:pt>
    <dgm:pt modelId="{59375DDA-4A4E-4DDB-824B-B53D6949E8A4}" type="pres">
      <dgm:prSet presAssocID="{4B5EC3F0-A5C3-4A48-889B-C9EBDE0F4B96}" presName="hierChild4" presStyleCnt="0"/>
      <dgm:spPr/>
    </dgm:pt>
    <dgm:pt modelId="{C2244732-FB9E-4133-8CDF-0D461E95B77C}" type="pres">
      <dgm:prSet presAssocID="{4B5EC3F0-A5C3-4A48-889B-C9EBDE0F4B96}" presName="hierChild5" presStyleCnt="0"/>
      <dgm:spPr/>
    </dgm:pt>
    <dgm:pt modelId="{C0A2A6D1-01ED-447B-B172-A7FBFD631C0E}" type="pres">
      <dgm:prSet presAssocID="{34284582-A761-4CF6-9273-320249FE361A}" presName="Name37" presStyleLbl="parChTrans1D2" presStyleIdx="3" presStyleCnt="4"/>
      <dgm:spPr/>
      <dgm:t>
        <a:bodyPr/>
        <a:lstStyle/>
        <a:p>
          <a:endParaRPr lang="en-US"/>
        </a:p>
      </dgm:t>
    </dgm:pt>
    <dgm:pt modelId="{759489B0-B056-4622-B99B-38142A7F67D5}" type="pres">
      <dgm:prSet presAssocID="{CA6FAA23-C080-470A-B2A5-8FB2B73B6155}" presName="hierRoot2" presStyleCnt="0">
        <dgm:presLayoutVars>
          <dgm:hierBranch val="init"/>
        </dgm:presLayoutVars>
      </dgm:prSet>
      <dgm:spPr/>
    </dgm:pt>
    <dgm:pt modelId="{8420728D-2E82-4F20-99C6-3D8289FC6D61}" type="pres">
      <dgm:prSet presAssocID="{CA6FAA23-C080-470A-B2A5-8FB2B73B6155}" presName="rootComposite" presStyleCnt="0"/>
      <dgm:spPr/>
    </dgm:pt>
    <dgm:pt modelId="{A9B9C519-7C5B-4A80-B0AB-3098D14CF47F}" type="pres">
      <dgm:prSet presAssocID="{CA6FAA23-C080-470A-B2A5-8FB2B73B6155}" presName="rootText" presStyleLbl="node2" presStyleIdx="3" presStyleCnt="4">
        <dgm:presLayoutVars>
          <dgm:chPref val="3"/>
        </dgm:presLayoutVars>
      </dgm:prSet>
      <dgm:spPr/>
      <dgm:t>
        <a:bodyPr/>
        <a:lstStyle/>
        <a:p>
          <a:endParaRPr lang="en-US"/>
        </a:p>
      </dgm:t>
    </dgm:pt>
    <dgm:pt modelId="{0E431106-60EF-4F1C-8082-39CD2822C8E4}" type="pres">
      <dgm:prSet presAssocID="{CA6FAA23-C080-470A-B2A5-8FB2B73B6155}" presName="rootConnector" presStyleLbl="node2" presStyleIdx="3" presStyleCnt="4"/>
      <dgm:spPr/>
      <dgm:t>
        <a:bodyPr/>
        <a:lstStyle/>
        <a:p>
          <a:endParaRPr lang="en-US"/>
        </a:p>
      </dgm:t>
    </dgm:pt>
    <dgm:pt modelId="{40306E6B-8EE2-4789-84AB-2E36B1165DF7}" type="pres">
      <dgm:prSet presAssocID="{CA6FAA23-C080-470A-B2A5-8FB2B73B6155}" presName="hierChild4" presStyleCnt="0"/>
      <dgm:spPr/>
    </dgm:pt>
    <dgm:pt modelId="{AC319CA4-F5DC-4BAC-A373-1506A0D5EF36}" type="pres">
      <dgm:prSet presAssocID="{CA6FAA23-C080-470A-B2A5-8FB2B73B6155}" presName="hierChild5" presStyleCnt="0"/>
      <dgm:spPr/>
    </dgm:pt>
    <dgm:pt modelId="{6B165809-4A71-45FE-A00A-38706411D930}" type="pres">
      <dgm:prSet presAssocID="{5EA57917-0C12-498A-8A38-1E2D71D433B8}" presName="hierChild3" presStyleCnt="0"/>
      <dgm:spPr/>
    </dgm:pt>
  </dgm:ptLst>
  <dgm:cxnLst>
    <dgm:cxn modelId="{52CB43CD-F253-450E-B379-D045DA19D008}" srcId="{5EA57917-0C12-498A-8A38-1E2D71D433B8}" destId="{CB1B01BC-6787-4A99-BB5E-0497597F8890}" srcOrd="1" destOrd="0" parTransId="{D04456D6-5EE6-493F-892A-8B6D49E99B82}" sibTransId="{433234E2-5982-4C8F-8890-085E88A4687D}"/>
    <dgm:cxn modelId="{B4065B73-FFA4-4904-ABDE-4F414EC7DA79}" type="presOf" srcId="{CB1B01BC-6787-4A99-BB5E-0497597F8890}" destId="{F98B413E-A4C2-4B9F-9FE1-AF6628C008F9}" srcOrd="0" destOrd="0" presId="urn:microsoft.com/office/officeart/2005/8/layout/orgChart1"/>
    <dgm:cxn modelId="{71CAB2F5-BB90-4271-A6B9-F1A18F253CA2}" type="presOf" srcId="{5EA57917-0C12-498A-8A38-1E2D71D433B8}" destId="{4D824DBE-9775-4823-A7A0-F63A2079663A}" srcOrd="1" destOrd="0" presId="urn:microsoft.com/office/officeart/2005/8/layout/orgChart1"/>
    <dgm:cxn modelId="{FCF90196-C7F3-4304-A697-1DEE5AA25058}" type="presOf" srcId="{4B5EC3F0-A5C3-4A48-889B-C9EBDE0F4B96}" destId="{B9F46554-4DEE-4BA4-AD48-0476D678436F}" srcOrd="0" destOrd="0" presId="urn:microsoft.com/office/officeart/2005/8/layout/orgChart1"/>
    <dgm:cxn modelId="{1DAEC963-4B1A-4A15-A2C8-A70F50277F48}" type="presOf" srcId="{5EA57917-0C12-498A-8A38-1E2D71D433B8}" destId="{C234CECB-06C8-4165-AEE3-2BEA177A3C79}" srcOrd="0" destOrd="0" presId="urn:microsoft.com/office/officeart/2005/8/layout/orgChart1"/>
    <dgm:cxn modelId="{7967AA91-4D24-497A-9A25-BE8FCF7F3CE2}" srcId="{5EA57917-0C12-498A-8A38-1E2D71D433B8}" destId="{9766D63B-49C0-4F29-BEE4-1A4078CC39E8}" srcOrd="0" destOrd="0" parTransId="{25A0159F-1552-4F49-9216-EE2B3DEFD1FE}" sibTransId="{B81E0338-EA18-4147-82B1-2E189A6DD8FF}"/>
    <dgm:cxn modelId="{B6650866-2587-4E70-A22E-9A226FFAE565}" type="presOf" srcId="{9766D63B-49C0-4F29-BEE4-1A4078CC39E8}" destId="{B198BEC2-4DE9-47C7-969D-DD1663804249}" srcOrd="0" destOrd="0" presId="urn:microsoft.com/office/officeart/2005/8/layout/orgChart1"/>
    <dgm:cxn modelId="{4BDF1851-8D7E-40F9-AFA4-619F028A5BE4}" srcId="{39BB2400-A07B-4DD2-A1F3-082EA7BB2FC2}" destId="{5EA57917-0C12-498A-8A38-1E2D71D433B8}" srcOrd="0" destOrd="0" parTransId="{4999254C-5B01-48CA-BC89-F4A843136834}" sibTransId="{EAEE7B85-7D4F-47FE-A417-EC93022ED761}"/>
    <dgm:cxn modelId="{346396CF-4EB4-4C13-9BC2-E95D00B00193}" srcId="{5EA57917-0C12-498A-8A38-1E2D71D433B8}" destId="{4B5EC3F0-A5C3-4A48-889B-C9EBDE0F4B96}" srcOrd="2" destOrd="0" parTransId="{76812B0F-2B14-4CC1-B10E-3343044DE9E3}" sibTransId="{C01C7A9A-65A7-4BC7-BDED-A087566D315D}"/>
    <dgm:cxn modelId="{3A50E1F1-B777-4D02-93F6-AFAD624012DD}" type="presOf" srcId="{CA6FAA23-C080-470A-B2A5-8FB2B73B6155}" destId="{0E431106-60EF-4F1C-8082-39CD2822C8E4}" srcOrd="1" destOrd="0" presId="urn:microsoft.com/office/officeart/2005/8/layout/orgChart1"/>
    <dgm:cxn modelId="{A0B6B0B4-3DD0-41A2-8EFB-12C54471B5CF}" type="presOf" srcId="{34284582-A761-4CF6-9273-320249FE361A}" destId="{C0A2A6D1-01ED-447B-B172-A7FBFD631C0E}" srcOrd="0" destOrd="0" presId="urn:microsoft.com/office/officeart/2005/8/layout/orgChart1"/>
    <dgm:cxn modelId="{B49BCF28-EC11-4FE9-B56C-6F17A6CFFCE9}" srcId="{5EA57917-0C12-498A-8A38-1E2D71D433B8}" destId="{CA6FAA23-C080-470A-B2A5-8FB2B73B6155}" srcOrd="3" destOrd="0" parTransId="{34284582-A761-4CF6-9273-320249FE361A}" sibTransId="{8A7749E0-FA67-466C-8D5D-88F493AD42B4}"/>
    <dgm:cxn modelId="{B2D8AF8F-9238-47EC-BF2A-5A5F7943B385}" type="presOf" srcId="{25A0159F-1552-4F49-9216-EE2B3DEFD1FE}" destId="{7E2C4E1A-43F7-44A0-B0A5-40BD7859E22A}" srcOrd="0" destOrd="0" presId="urn:microsoft.com/office/officeart/2005/8/layout/orgChart1"/>
    <dgm:cxn modelId="{984109E6-9AF6-43F5-AC4D-00C7F4D7118D}" type="presOf" srcId="{D04456D6-5EE6-493F-892A-8B6D49E99B82}" destId="{10FEE8D1-04D1-4B8B-AEF0-57F9F1EA1A06}" srcOrd="0" destOrd="0" presId="urn:microsoft.com/office/officeart/2005/8/layout/orgChart1"/>
    <dgm:cxn modelId="{10EF4EEE-1485-4BC1-BF0A-928AA0CD7EA1}" type="presOf" srcId="{CA6FAA23-C080-470A-B2A5-8FB2B73B6155}" destId="{A9B9C519-7C5B-4A80-B0AB-3098D14CF47F}" srcOrd="0" destOrd="0" presId="urn:microsoft.com/office/officeart/2005/8/layout/orgChart1"/>
    <dgm:cxn modelId="{D2A98CEA-172D-491C-9477-5E95E203E0D9}" type="presOf" srcId="{9766D63B-49C0-4F29-BEE4-1A4078CC39E8}" destId="{52771555-A7A7-48A2-B791-6977B29456BD}" srcOrd="1" destOrd="0" presId="urn:microsoft.com/office/officeart/2005/8/layout/orgChart1"/>
    <dgm:cxn modelId="{A0FA9DAE-E7F1-4943-A4C4-66EDD134EC30}" type="presOf" srcId="{4B5EC3F0-A5C3-4A48-889B-C9EBDE0F4B96}" destId="{77B2F239-90C2-4305-8D91-F32DA311A8C3}" srcOrd="1" destOrd="0" presId="urn:microsoft.com/office/officeart/2005/8/layout/orgChart1"/>
    <dgm:cxn modelId="{6C4FCACF-FD0C-4A57-A55B-529332704B43}" type="presOf" srcId="{76812B0F-2B14-4CC1-B10E-3343044DE9E3}" destId="{9A93DD16-3D6C-4903-A3F4-051B21D2E6CB}" srcOrd="0" destOrd="0" presId="urn:microsoft.com/office/officeart/2005/8/layout/orgChart1"/>
    <dgm:cxn modelId="{907990CD-6000-4B32-BA0A-E9451D72FCFF}" type="presOf" srcId="{39BB2400-A07B-4DD2-A1F3-082EA7BB2FC2}" destId="{C3944B92-10D9-4B2B-A168-C8384E13AEA2}" srcOrd="0" destOrd="0" presId="urn:microsoft.com/office/officeart/2005/8/layout/orgChart1"/>
    <dgm:cxn modelId="{39F84596-809E-4641-932F-8DFE834EFED2}" type="presOf" srcId="{CB1B01BC-6787-4A99-BB5E-0497597F8890}" destId="{2560EBBC-AFB7-4790-825D-95573F2236BF}" srcOrd="1" destOrd="0" presId="urn:microsoft.com/office/officeart/2005/8/layout/orgChart1"/>
    <dgm:cxn modelId="{205E7E6E-5B80-4714-9290-DDFECDE90E54}" type="presParOf" srcId="{C3944B92-10D9-4B2B-A168-C8384E13AEA2}" destId="{523E8412-CC49-4EB7-865F-596A62F85225}" srcOrd="0" destOrd="0" presId="urn:microsoft.com/office/officeart/2005/8/layout/orgChart1"/>
    <dgm:cxn modelId="{9EBFA5E0-9A53-4DFE-9E22-97CC0A94FEED}" type="presParOf" srcId="{523E8412-CC49-4EB7-865F-596A62F85225}" destId="{85E703F0-78CB-42D8-8037-5373453F9E5F}" srcOrd="0" destOrd="0" presId="urn:microsoft.com/office/officeart/2005/8/layout/orgChart1"/>
    <dgm:cxn modelId="{668E723B-52F0-481C-A860-5F29ED121505}" type="presParOf" srcId="{85E703F0-78CB-42D8-8037-5373453F9E5F}" destId="{C234CECB-06C8-4165-AEE3-2BEA177A3C79}" srcOrd="0" destOrd="0" presId="urn:microsoft.com/office/officeart/2005/8/layout/orgChart1"/>
    <dgm:cxn modelId="{754FF2E2-59FB-4AB5-97B6-684F69E1DC66}" type="presParOf" srcId="{85E703F0-78CB-42D8-8037-5373453F9E5F}" destId="{4D824DBE-9775-4823-A7A0-F63A2079663A}" srcOrd="1" destOrd="0" presId="urn:microsoft.com/office/officeart/2005/8/layout/orgChart1"/>
    <dgm:cxn modelId="{E3EA13C7-F8D8-4924-9D90-BB599C4E6F99}" type="presParOf" srcId="{523E8412-CC49-4EB7-865F-596A62F85225}" destId="{6108B9E0-5CD1-4E6D-82E7-9CF563E14B5E}" srcOrd="1" destOrd="0" presId="urn:microsoft.com/office/officeart/2005/8/layout/orgChart1"/>
    <dgm:cxn modelId="{4793C0C9-8295-4C9A-8367-A3B706BAFDF7}" type="presParOf" srcId="{6108B9E0-5CD1-4E6D-82E7-9CF563E14B5E}" destId="{7E2C4E1A-43F7-44A0-B0A5-40BD7859E22A}" srcOrd="0" destOrd="0" presId="urn:microsoft.com/office/officeart/2005/8/layout/orgChart1"/>
    <dgm:cxn modelId="{8FEFEB2E-156A-4247-999B-2A54FE860285}" type="presParOf" srcId="{6108B9E0-5CD1-4E6D-82E7-9CF563E14B5E}" destId="{7E728413-E3AD-4438-BBF5-CE539406C51E}" srcOrd="1" destOrd="0" presId="urn:microsoft.com/office/officeart/2005/8/layout/orgChart1"/>
    <dgm:cxn modelId="{F758D73E-ACD1-420E-81DB-6743C775A485}" type="presParOf" srcId="{7E728413-E3AD-4438-BBF5-CE539406C51E}" destId="{FE137DED-814D-42F7-BD08-2DB5DFB1B611}" srcOrd="0" destOrd="0" presId="urn:microsoft.com/office/officeart/2005/8/layout/orgChart1"/>
    <dgm:cxn modelId="{B3608E5C-1BA2-463A-97BC-11D789B6634E}" type="presParOf" srcId="{FE137DED-814D-42F7-BD08-2DB5DFB1B611}" destId="{B198BEC2-4DE9-47C7-969D-DD1663804249}" srcOrd="0" destOrd="0" presId="urn:microsoft.com/office/officeart/2005/8/layout/orgChart1"/>
    <dgm:cxn modelId="{A80D020F-F06F-48A7-8EB5-3761607998BD}" type="presParOf" srcId="{FE137DED-814D-42F7-BD08-2DB5DFB1B611}" destId="{52771555-A7A7-48A2-B791-6977B29456BD}" srcOrd="1" destOrd="0" presId="urn:microsoft.com/office/officeart/2005/8/layout/orgChart1"/>
    <dgm:cxn modelId="{7691470F-1EBE-4FE6-BEE4-443C6F1B1618}" type="presParOf" srcId="{7E728413-E3AD-4438-BBF5-CE539406C51E}" destId="{D6BC709D-0519-48F8-9E80-142C10D6CABC}" srcOrd="1" destOrd="0" presId="urn:microsoft.com/office/officeart/2005/8/layout/orgChart1"/>
    <dgm:cxn modelId="{05E4965D-5C87-4D55-8B80-12214BDEC75F}" type="presParOf" srcId="{7E728413-E3AD-4438-BBF5-CE539406C51E}" destId="{85D0C35F-BCA1-4010-ABA9-05054D91B59C}" srcOrd="2" destOrd="0" presId="urn:microsoft.com/office/officeart/2005/8/layout/orgChart1"/>
    <dgm:cxn modelId="{4695DBA2-0DA2-468F-A1A8-7EFB80E8C349}" type="presParOf" srcId="{6108B9E0-5CD1-4E6D-82E7-9CF563E14B5E}" destId="{10FEE8D1-04D1-4B8B-AEF0-57F9F1EA1A06}" srcOrd="2" destOrd="0" presId="urn:microsoft.com/office/officeart/2005/8/layout/orgChart1"/>
    <dgm:cxn modelId="{A5F00573-92B6-4233-B34F-1C939F73808F}" type="presParOf" srcId="{6108B9E0-5CD1-4E6D-82E7-9CF563E14B5E}" destId="{FD8BCE9D-F939-4BAE-9FBC-6522B5120315}" srcOrd="3" destOrd="0" presId="urn:microsoft.com/office/officeart/2005/8/layout/orgChart1"/>
    <dgm:cxn modelId="{37A7A23B-9364-4D2D-940E-3D1907A908A9}" type="presParOf" srcId="{FD8BCE9D-F939-4BAE-9FBC-6522B5120315}" destId="{A8146022-A082-472A-8D74-3B5EDD01759B}" srcOrd="0" destOrd="0" presId="urn:microsoft.com/office/officeart/2005/8/layout/orgChart1"/>
    <dgm:cxn modelId="{F87F3F46-AE7B-4541-9B97-A4FFB479F715}" type="presParOf" srcId="{A8146022-A082-472A-8D74-3B5EDD01759B}" destId="{F98B413E-A4C2-4B9F-9FE1-AF6628C008F9}" srcOrd="0" destOrd="0" presId="urn:microsoft.com/office/officeart/2005/8/layout/orgChart1"/>
    <dgm:cxn modelId="{E07CDF36-37CA-47C5-BECE-737DEDC95D49}" type="presParOf" srcId="{A8146022-A082-472A-8D74-3B5EDD01759B}" destId="{2560EBBC-AFB7-4790-825D-95573F2236BF}" srcOrd="1" destOrd="0" presId="urn:microsoft.com/office/officeart/2005/8/layout/orgChart1"/>
    <dgm:cxn modelId="{8DF668A6-0DD8-4E2E-9FAD-B1107FC78957}" type="presParOf" srcId="{FD8BCE9D-F939-4BAE-9FBC-6522B5120315}" destId="{188959C9-F253-41E6-B5BE-1798C01E5748}" srcOrd="1" destOrd="0" presId="urn:microsoft.com/office/officeart/2005/8/layout/orgChart1"/>
    <dgm:cxn modelId="{5907AB6B-ECCB-493F-B9EE-23488C1705D9}" type="presParOf" srcId="{FD8BCE9D-F939-4BAE-9FBC-6522B5120315}" destId="{78F1A35C-50C1-423F-AC75-03EAF3C40133}" srcOrd="2" destOrd="0" presId="urn:microsoft.com/office/officeart/2005/8/layout/orgChart1"/>
    <dgm:cxn modelId="{D0F69DE7-773E-476F-ADEE-610F89AE9FF9}" type="presParOf" srcId="{6108B9E0-5CD1-4E6D-82E7-9CF563E14B5E}" destId="{9A93DD16-3D6C-4903-A3F4-051B21D2E6CB}" srcOrd="4" destOrd="0" presId="urn:microsoft.com/office/officeart/2005/8/layout/orgChart1"/>
    <dgm:cxn modelId="{E6228687-0A58-4DAE-BC57-BDC717390B2A}" type="presParOf" srcId="{6108B9E0-5CD1-4E6D-82E7-9CF563E14B5E}" destId="{5854F139-FB33-4DB0-B34D-23C422FFAC1D}" srcOrd="5" destOrd="0" presId="urn:microsoft.com/office/officeart/2005/8/layout/orgChart1"/>
    <dgm:cxn modelId="{B66DE6F1-CC3B-41EB-B8C6-FC54758F5965}" type="presParOf" srcId="{5854F139-FB33-4DB0-B34D-23C422FFAC1D}" destId="{2BB1B47E-4772-43FD-B878-D85609FEDD93}" srcOrd="0" destOrd="0" presId="urn:microsoft.com/office/officeart/2005/8/layout/orgChart1"/>
    <dgm:cxn modelId="{DA98A450-882D-418B-B1CF-9F33790B8BFA}" type="presParOf" srcId="{2BB1B47E-4772-43FD-B878-D85609FEDD93}" destId="{B9F46554-4DEE-4BA4-AD48-0476D678436F}" srcOrd="0" destOrd="0" presId="urn:microsoft.com/office/officeart/2005/8/layout/orgChart1"/>
    <dgm:cxn modelId="{43613143-EF23-4B65-9D19-08AB16C89F55}" type="presParOf" srcId="{2BB1B47E-4772-43FD-B878-D85609FEDD93}" destId="{77B2F239-90C2-4305-8D91-F32DA311A8C3}" srcOrd="1" destOrd="0" presId="urn:microsoft.com/office/officeart/2005/8/layout/orgChart1"/>
    <dgm:cxn modelId="{98A7D536-9666-4F87-851F-D47D08E65490}" type="presParOf" srcId="{5854F139-FB33-4DB0-B34D-23C422FFAC1D}" destId="{59375DDA-4A4E-4DDB-824B-B53D6949E8A4}" srcOrd="1" destOrd="0" presId="urn:microsoft.com/office/officeart/2005/8/layout/orgChart1"/>
    <dgm:cxn modelId="{BC63F9BC-AC0A-4753-9CFC-B8D5CAC3B9E6}" type="presParOf" srcId="{5854F139-FB33-4DB0-B34D-23C422FFAC1D}" destId="{C2244732-FB9E-4133-8CDF-0D461E95B77C}" srcOrd="2" destOrd="0" presId="urn:microsoft.com/office/officeart/2005/8/layout/orgChart1"/>
    <dgm:cxn modelId="{A7642028-F411-4F70-BD1B-67882484DA5F}" type="presParOf" srcId="{6108B9E0-5CD1-4E6D-82E7-9CF563E14B5E}" destId="{C0A2A6D1-01ED-447B-B172-A7FBFD631C0E}" srcOrd="6" destOrd="0" presId="urn:microsoft.com/office/officeart/2005/8/layout/orgChart1"/>
    <dgm:cxn modelId="{C0144D22-4CE6-4DDE-BEF3-E9845FEE9445}" type="presParOf" srcId="{6108B9E0-5CD1-4E6D-82E7-9CF563E14B5E}" destId="{759489B0-B056-4622-B99B-38142A7F67D5}" srcOrd="7" destOrd="0" presId="urn:microsoft.com/office/officeart/2005/8/layout/orgChart1"/>
    <dgm:cxn modelId="{3CC995DE-2174-4415-98D8-9C279D29DD60}" type="presParOf" srcId="{759489B0-B056-4622-B99B-38142A7F67D5}" destId="{8420728D-2E82-4F20-99C6-3D8289FC6D61}" srcOrd="0" destOrd="0" presId="urn:microsoft.com/office/officeart/2005/8/layout/orgChart1"/>
    <dgm:cxn modelId="{EF1574CF-0347-491E-A7E8-2D4F0AA18437}" type="presParOf" srcId="{8420728D-2E82-4F20-99C6-3D8289FC6D61}" destId="{A9B9C519-7C5B-4A80-B0AB-3098D14CF47F}" srcOrd="0" destOrd="0" presId="urn:microsoft.com/office/officeart/2005/8/layout/orgChart1"/>
    <dgm:cxn modelId="{C591695D-F294-4202-894B-C50975FA9B17}" type="presParOf" srcId="{8420728D-2E82-4F20-99C6-3D8289FC6D61}" destId="{0E431106-60EF-4F1C-8082-39CD2822C8E4}" srcOrd="1" destOrd="0" presId="urn:microsoft.com/office/officeart/2005/8/layout/orgChart1"/>
    <dgm:cxn modelId="{9B7F611C-2080-4552-A49C-E2B5EFD15407}" type="presParOf" srcId="{759489B0-B056-4622-B99B-38142A7F67D5}" destId="{40306E6B-8EE2-4789-84AB-2E36B1165DF7}" srcOrd="1" destOrd="0" presId="urn:microsoft.com/office/officeart/2005/8/layout/orgChart1"/>
    <dgm:cxn modelId="{A885EDEC-45F8-44D1-A91D-31FEEC3BAC8B}" type="presParOf" srcId="{759489B0-B056-4622-B99B-38142A7F67D5}" destId="{AC319CA4-F5DC-4BAC-A373-1506A0D5EF36}" srcOrd="2" destOrd="0" presId="urn:microsoft.com/office/officeart/2005/8/layout/orgChart1"/>
    <dgm:cxn modelId="{C31D468A-8D4E-41AD-B591-781679BD3004}" type="presParOf" srcId="{523E8412-CC49-4EB7-865F-596A62F85225}" destId="{6B165809-4A71-45FE-A00A-38706411D93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2A6D1-01ED-447B-B172-A7FBFD631C0E}">
      <dsp:nvSpPr>
        <dsp:cNvPr id="0" name=""/>
        <dsp:cNvSpPr/>
      </dsp:nvSpPr>
      <dsp:spPr>
        <a:xfrm>
          <a:off x="3894082" y="2078029"/>
          <a:ext cx="3049869" cy="352877"/>
        </a:xfrm>
        <a:custGeom>
          <a:avLst/>
          <a:gdLst/>
          <a:ahLst/>
          <a:cxnLst/>
          <a:rect l="0" t="0" r="0" b="0"/>
          <a:pathLst>
            <a:path>
              <a:moveTo>
                <a:pt x="0" y="0"/>
              </a:moveTo>
              <a:lnTo>
                <a:pt x="0" y="176438"/>
              </a:lnTo>
              <a:lnTo>
                <a:pt x="3049869" y="176438"/>
              </a:lnTo>
              <a:lnTo>
                <a:pt x="3049869" y="35287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93DD16-3D6C-4903-A3F4-051B21D2E6CB}">
      <dsp:nvSpPr>
        <dsp:cNvPr id="0" name=""/>
        <dsp:cNvSpPr/>
      </dsp:nvSpPr>
      <dsp:spPr>
        <a:xfrm>
          <a:off x="3894082" y="2078029"/>
          <a:ext cx="1016623" cy="352877"/>
        </a:xfrm>
        <a:custGeom>
          <a:avLst/>
          <a:gdLst/>
          <a:ahLst/>
          <a:cxnLst/>
          <a:rect l="0" t="0" r="0" b="0"/>
          <a:pathLst>
            <a:path>
              <a:moveTo>
                <a:pt x="0" y="0"/>
              </a:moveTo>
              <a:lnTo>
                <a:pt x="0" y="176438"/>
              </a:lnTo>
              <a:lnTo>
                <a:pt x="1016623" y="176438"/>
              </a:lnTo>
              <a:lnTo>
                <a:pt x="1016623" y="35287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FEE8D1-04D1-4B8B-AEF0-57F9F1EA1A06}">
      <dsp:nvSpPr>
        <dsp:cNvPr id="0" name=""/>
        <dsp:cNvSpPr/>
      </dsp:nvSpPr>
      <dsp:spPr>
        <a:xfrm>
          <a:off x="2877459" y="2078029"/>
          <a:ext cx="1016623" cy="352877"/>
        </a:xfrm>
        <a:custGeom>
          <a:avLst/>
          <a:gdLst/>
          <a:ahLst/>
          <a:cxnLst/>
          <a:rect l="0" t="0" r="0" b="0"/>
          <a:pathLst>
            <a:path>
              <a:moveTo>
                <a:pt x="1016623" y="0"/>
              </a:moveTo>
              <a:lnTo>
                <a:pt x="1016623" y="176438"/>
              </a:lnTo>
              <a:lnTo>
                <a:pt x="0" y="176438"/>
              </a:lnTo>
              <a:lnTo>
                <a:pt x="0" y="35287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2C4E1A-43F7-44A0-B0A5-40BD7859E22A}">
      <dsp:nvSpPr>
        <dsp:cNvPr id="0" name=""/>
        <dsp:cNvSpPr/>
      </dsp:nvSpPr>
      <dsp:spPr>
        <a:xfrm>
          <a:off x="844213" y="2078029"/>
          <a:ext cx="3049869" cy="352877"/>
        </a:xfrm>
        <a:custGeom>
          <a:avLst/>
          <a:gdLst/>
          <a:ahLst/>
          <a:cxnLst/>
          <a:rect l="0" t="0" r="0" b="0"/>
          <a:pathLst>
            <a:path>
              <a:moveTo>
                <a:pt x="3049869" y="0"/>
              </a:moveTo>
              <a:lnTo>
                <a:pt x="3049869" y="176438"/>
              </a:lnTo>
              <a:lnTo>
                <a:pt x="0" y="176438"/>
              </a:lnTo>
              <a:lnTo>
                <a:pt x="0" y="35287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34CECB-06C8-4165-AEE3-2BEA177A3C79}">
      <dsp:nvSpPr>
        <dsp:cNvPr id="0" name=""/>
        <dsp:cNvSpPr/>
      </dsp:nvSpPr>
      <dsp:spPr>
        <a:xfrm>
          <a:off x="3053898" y="1237845"/>
          <a:ext cx="1680368" cy="8401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a:t>Themes</a:t>
          </a:r>
        </a:p>
      </dsp:txBody>
      <dsp:txXfrm>
        <a:off x="3053898" y="1237845"/>
        <a:ext cx="1680368" cy="840184"/>
      </dsp:txXfrm>
    </dsp:sp>
    <dsp:sp modelId="{B198BEC2-4DE9-47C7-969D-DD1663804249}">
      <dsp:nvSpPr>
        <dsp:cNvPr id="0" name=""/>
        <dsp:cNvSpPr/>
      </dsp:nvSpPr>
      <dsp:spPr>
        <a:xfrm>
          <a:off x="4028" y="2430907"/>
          <a:ext cx="1680368" cy="8401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a:t>Client issues</a:t>
          </a:r>
        </a:p>
      </dsp:txBody>
      <dsp:txXfrm>
        <a:off x="4028" y="2430907"/>
        <a:ext cx="1680368" cy="840184"/>
      </dsp:txXfrm>
    </dsp:sp>
    <dsp:sp modelId="{F98B413E-A4C2-4B9F-9FE1-AF6628C008F9}">
      <dsp:nvSpPr>
        <dsp:cNvPr id="0" name=""/>
        <dsp:cNvSpPr/>
      </dsp:nvSpPr>
      <dsp:spPr>
        <a:xfrm>
          <a:off x="2037274" y="2430907"/>
          <a:ext cx="1680368" cy="8401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a:t>Patient and practitioner benefits</a:t>
          </a:r>
        </a:p>
      </dsp:txBody>
      <dsp:txXfrm>
        <a:off x="2037274" y="2430907"/>
        <a:ext cx="1680368" cy="840184"/>
      </dsp:txXfrm>
    </dsp:sp>
    <dsp:sp modelId="{B9F46554-4DEE-4BA4-AD48-0476D678436F}">
      <dsp:nvSpPr>
        <dsp:cNvPr id="0" name=""/>
        <dsp:cNvSpPr/>
      </dsp:nvSpPr>
      <dsp:spPr>
        <a:xfrm>
          <a:off x="4070521" y="2430907"/>
          <a:ext cx="1680368" cy="8401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a:t>Organizational issues</a:t>
          </a:r>
        </a:p>
      </dsp:txBody>
      <dsp:txXfrm>
        <a:off x="4070521" y="2430907"/>
        <a:ext cx="1680368" cy="840184"/>
      </dsp:txXfrm>
    </dsp:sp>
    <dsp:sp modelId="{A9B9C519-7C5B-4A80-B0AB-3098D14CF47F}">
      <dsp:nvSpPr>
        <dsp:cNvPr id="0" name=""/>
        <dsp:cNvSpPr/>
      </dsp:nvSpPr>
      <dsp:spPr>
        <a:xfrm>
          <a:off x="6103767" y="2430907"/>
          <a:ext cx="1680368" cy="8401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a:t>Northern/Rural/Remote Challanges</a:t>
          </a:r>
        </a:p>
      </dsp:txBody>
      <dsp:txXfrm>
        <a:off x="6103767" y="2430907"/>
        <a:ext cx="1680368" cy="84018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C11921-9154-4BD7-965F-E9B5FD9F074D}" type="datetimeFigureOut">
              <a:rPr lang="en-CA" smtClean="0"/>
              <a:t>2017-05-29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30C94-9279-4A0A-A8A3-3810A16EBBFC}" type="slidenum">
              <a:rPr lang="en-CA" smtClean="0"/>
              <a:t>‹#›</a:t>
            </a:fld>
            <a:endParaRPr lang="en-CA"/>
          </a:p>
        </p:txBody>
      </p:sp>
    </p:spTree>
    <p:extLst>
      <p:ext uri="{BB962C8B-B14F-4D97-AF65-F5344CB8AC3E}">
        <p14:creationId xmlns:p14="http://schemas.microsoft.com/office/powerpoint/2010/main" val="3603850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dirty="0" smtClean="0">
                <a:solidFill>
                  <a:schemeClr val="accent2"/>
                </a:solidFill>
              </a:rPr>
              <a:t>INSTRUCTIONS: In accordance with the accreditation for this program, we require all presenters to complete and include this slide in their presentation. The slide must be verbally and visually presented to the audience. If no commercial support has been provided, simply note that the faculty/presenter has not received any commercial support</a:t>
            </a:r>
          </a:p>
          <a:p>
            <a:endParaRPr lang="en-CA" dirty="0"/>
          </a:p>
        </p:txBody>
      </p:sp>
      <p:sp>
        <p:nvSpPr>
          <p:cNvPr id="4" name="Slide Number Placeholder 3"/>
          <p:cNvSpPr>
            <a:spLocks noGrp="1"/>
          </p:cNvSpPr>
          <p:nvPr>
            <p:ph type="sldNum" sz="quarter" idx="10"/>
          </p:nvPr>
        </p:nvSpPr>
        <p:spPr/>
        <p:txBody>
          <a:bodyPr/>
          <a:lstStyle/>
          <a:p>
            <a:fld id="{C8EEF095-98A1-4BD3-B7D3-3DE745826CE1}" type="slidenum">
              <a:rPr lang="en-CA" smtClean="0"/>
              <a:t>2</a:t>
            </a:fld>
            <a:endParaRPr lang="en-CA"/>
          </a:p>
        </p:txBody>
      </p:sp>
    </p:spTree>
    <p:extLst>
      <p:ext uri="{BB962C8B-B14F-4D97-AF65-F5344CB8AC3E}">
        <p14:creationId xmlns:p14="http://schemas.microsoft.com/office/powerpoint/2010/main" val="2721046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112643" name="Rectangle 3"/>
          <p:cNvSpPr>
            <a:spLocks noGrp="1" noChangeArrowheads="1"/>
          </p:cNvSpPr>
          <p:nvPr>
            <p:ph type="body" idx="1"/>
          </p:nvPr>
        </p:nvSpPr>
        <p:spPr bwMode="auto">
          <a:xfrm>
            <a:off x="914400" y="4343400"/>
            <a:ext cx="5029200" cy="4114800"/>
          </a:xfrm>
          <a:prstGeom prst="rect">
            <a:avLst/>
          </a:prstGeom>
          <a:noFill/>
          <a:ln w="12700">
            <a:miter lim="800000"/>
            <a:headEnd type="none" w="sm" len="sm"/>
            <a:tailEnd type="none" w="sm" len="sm"/>
          </a:ln>
        </p:spPr>
        <p:txBody>
          <a:bodyPr/>
          <a:lstStyle/>
          <a:p>
            <a:endParaRPr lang="en-US" smtClean="0"/>
          </a:p>
        </p:txBody>
      </p:sp>
    </p:spTree>
    <p:extLst>
      <p:ext uri="{BB962C8B-B14F-4D97-AF65-F5344CB8AC3E}">
        <p14:creationId xmlns:p14="http://schemas.microsoft.com/office/powerpoint/2010/main" val="3779175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ABBAD8A-C920-4877-86BC-D6EE9C2F63FD}"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2050152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F3F3A8D5-279D-41D9-8913-84F8B70193E4}" type="slidenum">
              <a:rPr lang="en-US" altLang="en-US">
                <a:latin typeface="Arial" panose="020B0604020202020204" pitchFamily="34" charset="0"/>
              </a:rPr>
              <a:pPr/>
              <a:t>11</a:t>
            </a:fld>
            <a:endParaRPr lang="en-US" altLang="en-US">
              <a:latin typeface="Arial" panose="020B0604020202020204"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180499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5/29/2017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9093035" cy="2262781"/>
          </a:xfrm>
        </p:spPr>
        <p:txBody>
          <a:bodyPr>
            <a:normAutofit/>
          </a:bodyPr>
          <a:lstStyle/>
          <a:p>
            <a:r>
              <a:rPr lang="en-US" sz="3200" dirty="0"/>
              <a:t>Training rural providers in cognitive behavioral therapy (CBT) via </a:t>
            </a:r>
            <a:r>
              <a:rPr lang="en-US" sz="3200" dirty="0" smtClean="0"/>
              <a:t>tele-psychiatry </a:t>
            </a:r>
            <a:r>
              <a:rPr lang="en-CA" sz="3200" dirty="0"/>
              <a:t/>
            </a:r>
            <a:br>
              <a:rPr lang="en-CA" sz="3200" dirty="0"/>
            </a:br>
            <a:endParaRPr lang="en-CA" sz="3200" dirty="0"/>
          </a:p>
        </p:txBody>
      </p:sp>
      <p:sp>
        <p:nvSpPr>
          <p:cNvPr id="3" name="Subtitle 2"/>
          <p:cNvSpPr>
            <a:spLocks noGrp="1"/>
          </p:cNvSpPr>
          <p:nvPr>
            <p:ph type="subTitle" idx="1"/>
          </p:nvPr>
        </p:nvSpPr>
        <p:spPr/>
        <p:txBody>
          <a:bodyPr/>
          <a:lstStyle/>
          <a:p>
            <a:r>
              <a:rPr lang="en-CA" dirty="0" smtClean="0"/>
              <a:t>Katharina </a:t>
            </a:r>
            <a:r>
              <a:rPr lang="en-CA" dirty="0" err="1" smtClean="0"/>
              <a:t>Manassis</a:t>
            </a:r>
            <a:r>
              <a:rPr lang="en-CA" dirty="0" smtClean="0"/>
              <a:t>, MD, FRCPC, Child &amp; Adolescent Psychiatrist</a:t>
            </a:r>
          </a:p>
          <a:p>
            <a:r>
              <a:rPr lang="en-CA" dirty="0" smtClean="0"/>
              <a:t>Professor Emerita, University of Toronto</a:t>
            </a:r>
            <a:endParaRPr lang="en-CA" dirty="0"/>
          </a:p>
        </p:txBody>
      </p:sp>
    </p:spTree>
    <p:extLst>
      <p:ext uri="{BB962C8B-B14F-4D97-AF65-F5344CB8AC3E}">
        <p14:creationId xmlns:p14="http://schemas.microsoft.com/office/powerpoint/2010/main" val="119015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hangingPunct="1">
              <a:defRPr/>
            </a:pPr>
            <a:r>
              <a:rPr lang="en-US" altLang="en-US" sz="3200" dirty="0"/>
              <a:t>Coping Communities </a:t>
            </a:r>
            <a:r>
              <a:rPr lang="en-US" altLang="en-US" sz="3200" dirty="0" smtClean="0"/>
              <a:t>Pilot Project </a:t>
            </a:r>
            <a:r>
              <a:rPr lang="en-US" altLang="en-US" sz="3200" dirty="0"/>
              <a:t/>
            </a:r>
            <a:br>
              <a:rPr lang="en-US" altLang="en-US" sz="3200" dirty="0"/>
            </a:br>
            <a:r>
              <a:rPr lang="en-US" altLang="en-US" sz="3200" dirty="0"/>
              <a:t>(child mental health </a:t>
            </a:r>
            <a:r>
              <a:rPr lang="en-US" altLang="en-US" sz="3200" dirty="0" smtClean="0"/>
              <a:t>providers, face to face)</a:t>
            </a:r>
            <a:endParaRPr lang="en-US" altLang="en-US" sz="3200" dirty="0"/>
          </a:p>
        </p:txBody>
      </p:sp>
      <p:sp>
        <p:nvSpPr>
          <p:cNvPr id="36867" name="Rectangle 3"/>
          <p:cNvSpPr>
            <a:spLocks noGrp="1" noChangeArrowheads="1"/>
          </p:cNvSpPr>
          <p:nvPr>
            <p:ph type="body" idx="1"/>
          </p:nvPr>
        </p:nvSpPr>
        <p:spPr/>
        <p:txBody>
          <a:bodyPr>
            <a:normAutofit lnSpcReduction="10000"/>
          </a:bodyPr>
          <a:lstStyle/>
          <a:p>
            <a:pPr eaLnBrk="1" hangingPunct="1">
              <a:lnSpc>
                <a:spcPct val="90000"/>
              </a:lnSpc>
              <a:defRPr/>
            </a:pPr>
            <a:r>
              <a:rPr lang="en-US" altLang="en-US" sz="2800" dirty="0"/>
              <a:t>CBT workshops were well-received but not enough to instill confidence</a:t>
            </a:r>
          </a:p>
          <a:p>
            <a:pPr eaLnBrk="1" hangingPunct="1">
              <a:lnSpc>
                <a:spcPct val="90000"/>
              </a:lnSpc>
              <a:defRPr/>
            </a:pPr>
            <a:r>
              <a:rPr lang="en-US" altLang="en-US" sz="2800" dirty="0"/>
              <a:t>Community practitioners with limited training were being told to “do CBT” in non-ideal conditions/clients, with no help adapting it</a:t>
            </a:r>
          </a:p>
          <a:p>
            <a:pPr eaLnBrk="1" hangingPunct="1">
              <a:lnSpc>
                <a:spcPct val="90000"/>
              </a:lnSpc>
              <a:defRPr/>
            </a:pPr>
            <a:r>
              <a:rPr lang="en-US" altLang="en-US" sz="2800" dirty="0"/>
              <a:t>Great training need &amp; few trainers</a:t>
            </a:r>
          </a:p>
          <a:p>
            <a:pPr eaLnBrk="1" hangingPunct="1">
              <a:lnSpc>
                <a:spcPct val="90000"/>
              </a:lnSpc>
              <a:buFont typeface="Wingdings" panose="05000000000000000000" pitchFamily="2" charset="2"/>
              <a:buNone/>
              <a:defRPr/>
            </a:pPr>
            <a:r>
              <a:rPr lang="en-US" altLang="en-US" sz="2800" dirty="0"/>
              <a:t>*Group supervision model with some didactic teaching, one structured manual but with help adapting to diverse populations/ </a:t>
            </a:r>
            <a:r>
              <a:rPr lang="en-US" altLang="en-US" sz="2800" dirty="0" smtClean="0"/>
              <a:t>settings</a:t>
            </a:r>
            <a:endParaRPr lang="en-US" altLang="en-US" sz="2800" dirty="0"/>
          </a:p>
        </p:txBody>
      </p:sp>
    </p:spTree>
    <p:extLst>
      <p:ext uri="{BB962C8B-B14F-4D97-AF65-F5344CB8AC3E}">
        <p14:creationId xmlns:p14="http://schemas.microsoft.com/office/powerpoint/2010/main" val="2569188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altLang="en-US" dirty="0" smtClean="0"/>
              <a:t>Results </a:t>
            </a:r>
            <a:r>
              <a:rPr lang="en-US" altLang="en-US" dirty="0" smtClean="0"/>
              <a:t>by Trainee Report(n </a:t>
            </a:r>
            <a:r>
              <a:rPr lang="en-US" altLang="en-US" dirty="0" smtClean="0"/>
              <a:t>= 22)</a:t>
            </a:r>
          </a:p>
        </p:txBody>
      </p:sp>
      <p:graphicFrame>
        <p:nvGraphicFramePr>
          <p:cNvPr id="40963" name="Object 3"/>
          <p:cNvGraphicFramePr>
            <a:graphicFrameLocks noGrp="1" noChangeAspect="1"/>
          </p:cNvGraphicFramePr>
          <p:nvPr>
            <p:ph idx="1"/>
          </p:nvPr>
        </p:nvGraphicFramePr>
        <p:xfrm>
          <a:off x="2590800" y="1981201"/>
          <a:ext cx="7543800" cy="4113213"/>
        </p:xfrm>
        <a:graphic>
          <a:graphicData uri="http://schemas.openxmlformats.org/presentationml/2006/ole">
            <mc:AlternateContent xmlns:mc="http://schemas.openxmlformats.org/markup-compatibility/2006">
              <mc:Choice xmlns:v="urn:schemas-microsoft-com:vml" Requires="v">
                <p:oleObj spid="_x0000_s1067" name="Chart" r:id="rId4" imgW="8229600" imgH="4524432" progId="MSGraph.Chart.8">
                  <p:embed followColorScheme="full"/>
                </p:oleObj>
              </mc:Choice>
              <mc:Fallback>
                <p:oleObj name="Chart" r:id="rId4" imgW="8229600" imgH="4524432" progId="MSGraph.Chart.8">
                  <p:embed followColorScheme="full"/>
                  <p:pic>
                    <p:nvPicPr>
                      <p:cNvPr id="0" name=""/>
                      <p:cNvPicPr>
                        <a:picLocks noChangeAspect="1" noChangeArrowheads="1"/>
                      </p:cNvPicPr>
                      <p:nvPr/>
                    </p:nvPicPr>
                    <p:blipFill>
                      <a:blip r:embed="rId5"/>
                      <a:srcRect/>
                      <a:stretch>
                        <a:fillRect/>
                      </a:stretch>
                    </p:blipFill>
                    <p:spPr bwMode="auto">
                      <a:xfrm>
                        <a:off x="2590800" y="1981201"/>
                        <a:ext cx="7543800" cy="4113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237716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CBT Tele-psychiatry KT project</a:t>
            </a:r>
            <a:endParaRPr lang="en-CA" dirty="0"/>
          </a:p>
        </p:txBody>
      </p:sp>
      <p:sp>
        <p:nvSpPr>
          <p:cNvPr id="3" name="Content Placeholder 2"/>
          <p:cNvSpPr>
            <a:spLocks noGrp="1"/>
          </p:cNvSpPr>
          <p:nvPr>
            <p:ph idx="1"/>
          </p:nvPr>
        </p:nvSpPr>
        <p:spPr/>
        <p:txBody>
          <a:bodyPr/>
          <a:lstStyle/>
          <a:p>
            <a:r>
              <a:rPr lang="en-CA" dirty="0" smtClean="0"/>
              <a:t>20-week group supervision training, with trainers (3) at HSC </a:t>
            </a:r>
            <a:r>
              <a:rPr lang="en-CA" dirty="0" err="1" smtClean="0"/>
              <a:t>telepsychiatry</a:t>
            </a:r>
            <a:endParaRPr lang="en-CA" dirty="0" smtClean="0"/>
          </a:p>
          <a:p>
            <a:r>
              <a:rPr lang="en-CA" dirty="0" smtClean="0"/>
              <a:t>10 different Northern Ontario children’s mental health agencies; one agency was First Nations</a:t>
            </a:r>
          </a:p>
          <a:p>
            <a:r>
              <a:rPr lang="en-CA" dirty="0" smtClean="0"/>
              <a:t>4 to 9 clinicians per group, familiar with child therapy but not CBT</a:t>
            </a:r>
          </a:p>
          <a:p>
            <a:r>
              <a:rPr lang="en-US" dirty="0" smtClean="0"/>
              <a:t>Trainee n=78</a:t>
            </a:r>
            <a:r>
              <a:rPr lang="en-US" dirty="0"/>
              <a:t>, 51% social workers, 49% other mental health </a:t>
            </a:r>
            <a:r>
              <a:rPr lang="en-US" dirty="0" smtClean="0"/>
              <a:t>disciplines</a:t>
            </a:r>
          </a:p>
          <a:p>
            <a:r>
              <a:rPr lang="en-US" dirty="0" smtClean="0"/>
              <a:t>Each clinician was required to treat one child/youth with anxiety-focused child CBT</a:t>
            </a:r>
          </a:p>
          <a:p>
            <a:r>
              <a:rPr lang="en-US" dirty="0" smtClean="0"/>
              <a:t>Children had high rates of non-anxious comorbidity, need for psychotropic medication, family psychiatric history, and learning disabilities suggesting a more complex population than typically seen in academic settings</a:t>
            </a:r>
          </a:p>
          <a:p>
            <a:pPr marL="0" indent="0">
              <a:buNone/>
            </a:pPr>
            <a:endParaRPr lang="en-CA" dirty="0"/>
          </a:p>
        </p:txBody>
      </p:sp>
    </p:spTree>
    <p:extLst>
      <p:ext uri="{BB962C8B-B14F-4D97-AF65-F5344CB8AC3E}">
        <p14:creationId xmlns:p14="http://schemas.microsoft.com/office/powerpoint/2010/main" val="27069221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Changes with Supervised </a:t>
            </a:r>
            <a:r>
              <a:rPr lang="en-CA" dirty="0" smtClean="0"/>
              <a:t>CBT (*p&lt;.001)</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4091538"/>
              </p:ext>
            </p:extLst>
          </p:nvPr>
        </p:nvGraphicFramePr>
        <p:xfrm>
          <a:off x="2589213" y="2133600"/>
          <a:ext cx="8915400" cy="2291080"/>
        </p:xfrm>
        <a:graphic>
          <a:graphicData uri="http://schemas.openxmlformats.org/drawingml/2006/table">
            <a:tbl>
              <a:tblPr firstRow="1" bandRow="1">
                <a:tableStyleId>{5C22544A-7EE6-4342-B048-85BDC9FD1C3A}</a:tableStyleId>
              </a:tblPr>
              <a:tblGrid>
                <a:gridCol w="2971800"/>
                <a:gridCol w="2971800"/>
                <a:gridCol w="2971800"/>
              </a:tblGrid>
              <a:tr h="370840">
                <a:tc>
                  <a:txBody>
                    <a:bodyPr/>
                    <a:lstStyle/>
                    <a:p>
                      <a:r>
                        <a:rPr lang="en-CA" dirty="0" smtClean="0"/>
                        <a:t>Measures</a:t>
                      </a:r>
                      <a:endParaRPr lang="en-CA" dirty="0"/>
                    </a:p>
                  </a:txBody>
                  <a:tcPr/>
                </a:tc>
                <a:tc>
                  <a:txBody>
                    <a:bodyPr/>
                    <a:lstStyle/>
                    <a:p>
                      <a:r>
                        <a:rPr lang="en-CA" dirty="0" smtClean="0"/>
                        <a:t>Pre-Treatment</a:t>
                      </a:r>
                      <a:endParaRPr lang="en-CA" dirty="0"/>
                    </a:p>
                  </a:txBody>
                  <a:tcPr/>
                </a:tc>
                <a:tc>
                  <a:txBody>
                    <a:bodyPr/>
                    <a:lstStyle/>
                    <a:p>
                      <a:r>
                        <a:rPr lang="en-CA" dirty="0" smtClean="0"/>
                        <a:t>Post-Treatment</a:t>
                      </a:r>
                      <a:endParaRPr lang="en-CA" dirty="0"/>
                    </a:p>
                  </a:txBody>
                  <a:tcPr/>
                </a:tc>
              </a:tr>
              <a:tr h="370840">
                <a:tc>
                  <a:txBody>
                    <a:bodyPr/>
                    <a:lstStyle/>
                    <a:p>
                      <a:r>
                        <a:rPr lang="en-CA" dirty="0" smtClean="0"/>
                        <a:t>Therapist CQ raw</a:t>
                      </a:r>
                      <a:r>
                        <a:rPr lang="en-CA" baseline="0" dirty="0" smtClean="0"/>
                        <a:t> score</a:t>
                      </a:r>
                    </a:p>
                    <a:p>
                      <a:r>
                        <a:rPr lang="en-CA" baseline="0" dirty="0" smtClean="0"/>
                        <a:t>N=53</a:t>
                      </a:r>
                      <a:endParaRPr lang="en-CA" dirty="0"/>
                    </a:p>
                  </a:txBody>
                  <a:tcPr/>
                </a:tc>
                <a:tc>
                  <a:txBody>
                    <a:bodyPr/>
                    <a:lstStyle/>
                    <a:p>
                      <a:r>
                        <a:rPr lang="en-CA" dirty="0" smtClean="0"/>
                        <a:t>15.08 </a:t>
                      </a:r>
                      <a:r>
                        <a:rPr lang="en-CA" u="sng" dirty="0" smtClean="0"/>
                        <a:t>+</a:t>
                      </a:r>
                      <a:r>
                        <a:rPr lang="en-CA" u="none" dirty="0" smtClean="0"/>
                        <a:t> 2.58</a:t>
                      </a:r>
                      <a:endParaRPr lang="en-CA" dirty="0"/>
                    </a:p>
                  </a:txBody>
                  <a:tcPr/>
                </a:tc>
                <a:tc>
                  <a:txBody>
                    <a:bodyPr/>
                    <a:lstStyle/>
                    <a:p>
                      <a:r>
                        <a:rPr lang="en-CA" dirty="0" smtClean="0"/>
                        <a:t>16.43 </a:t>
                      </a:r>
                      <a:r>
                        <a:rPr lang="en-CA" u="sng" dirty="0" smtClean="0"/>
                        <a:t>+</a:t>
                      </a:r>
                      <a:r>
                        <a:rPr lang="en-CA" u="none" dirty="0" smtClean="0"/>
                        <a:t> </a:t>
                      </a:r>
                      <a:r>
                        <a:rPr lang="en-CA" u="none" dirty="0" smtClean="0"/>
                        <a:t>3.20*</a:t>
                      </a:r>
                      <a:endParaRPr lang="en-CA" dirty="0"/>
                    </a:p>
                  </a:txBody>
                  <a:tcPr/>
                </a:tc>
              </a:tr>
              <a:tr h="370840">
                <a:tc>
                  <a:txBody>
                    <a:bodyPr/>
                    <a:lstStyle/>
                    <a:p>
                      <a:r>
                        <a:rPr lang="en-CA" dirty="0" smtClean="0"/>
                        <a:t>MASC</a:t>
                      </a:r>
                      <a:r>
                        <a:rPr lang="en-CA" baseline="0" dirty="0" smtClean="0"/>
                        <a:t> t-score (child)</a:t>
                      </a:r>
                    </a:p>
                    <a:p>
                      <a:r>
                        <a:rPr lang="en-CA" baseline="0" dirty="0" smtClean="0"/>
                        <a:t>N=43</a:t>
                      </a:r>
                      <a:endParaRPr lang="en-CA" dirty="0"/>
                    </a:p>
                  </a:txBody>
                  <a:tcPr/>
                </a:tc>
                <a:tc>
                  <a:txBody>
                    <a:bodyPr/>
                    <a:lstStyle/>
                    <a:p>
                      <a:r>
                        <a:rPr lang="en-CA" dirty="0" smtClean="0"/>
                        <a:t>63.63 </a:t>
                      </a:r>
                      <a:r>
                        <a:rPr lang="en-CA" u="sng" dirty="0" smtClean="0"/>
                        <a:t>+</a:t>
                      </a:r>
                      <a:r>
                        <a:rPr lang="en-CA" u="none" dirty="0" smtClean="0"/>
                        <a:t> 10.54</a:t>
                      </a:r>
                      <a:endParaRPr lang="en-CA" dirty="0"/>
                    </a:p>
                  </a:txBody>
                  <a:tcPr/>
                </a:tc>
                <a:tc>
                  <a:txBody>
                    <a:bodyPr/>
                    <a:lstStyle/>
                    <a:p>
                      <a:r>
                        <a:rPr lang="en-CA" dirty="0" smtClean="0"/>
                        <a:t>33.19 </a:t>
                      </a:r>
                      <a:r>
                        <a:rPr lang="en-CA" u="sng" dirty="0" smtClean="0"/>
                        <a:t>+</a:t>
                      </a:r>
                      <a:r>
                        <a:rPr lang="en-CA" u="none" dirty="0" smtClean="0"/>
                        <a:t> </a:t>
                      </a:r>
                      <a:r>
                        <a:rPr lang="en-CA" u="none" dirty="0" smtClean="0"/>
                        <a:t>9.00*</a:t>
                      </a:r>
                      <a:endParaRPr lang="en-CA" dirty="0"/>
                    </a:p>
                  </a:txBody>
                  <a:tcPr/>
                </a:tc>
              </a:tr>
              <a:tr h="370840">
                <a:tc>
                  <a:txBody>
                    <a:bodyPr/>
                    <a:lstStyle/>
                    <a:p>
                      <a:r>
                        <a:rPr lang="en-CA" dirty="0" smtClean="0"/>
                        <a:t>CBCL Anxious subscale  t-score (parent)</a:t>
                      </a:r>
                      <a:r>
                        <a:rPr lang="en-CA" baseline="0" dirty="0" smtClean="0"/>
                        <a:t> </a:t>
                      </a:r>
                      <a:r>
                        <a:rPr lang="en-CA" dirty="0" smtClean="0"/>
                        <a:t>N=37</a:t>
                      </a:r>
                      <a:endParaRPr lang="en-CA" dirty="0"/>
                    </a:p>
                  </a:txBody>
                  <a:tcPr/>
                </a:tc>
                <a:tc>
                  <a:txBody>
                    <a:bodyPr/>
                    <a:lstStyle/>
                    <a:p>
                      <a:r>
                        <a:rPr lang="en-CA" dirty="0" smtClean="0"/>
                        <a:t>69.63 </a:t>
                      </a:r>
                      <a:r>
                        <a:rPr lang="en-CA" u="sng" dirty="0" smtClean="0"/>
                        <a:t>+</a:t>
                      </a:r>
                      <a:r>
                        <a:rPr lang="en-CA" u="none" baseline="0" dirty="0" smtClean="0"/>
                        <a:t> 10.00</a:t>
                      </a:r>
                      <a:endParaRPr lang="en-CA" dirty="0"/>
                    </a:p>
                  </a:txBody>
                  <a:tcPr/>
                </a:tc>
                <a:tc>
                  <a:txBody>
                    <a:bodyPr/>
                    <a:lstStyle/>
                    <a:p>
                      <a:r>
                        <a:rPr lang="en-CA" dirty="0" smtClean="0"/>
                        <a:t>62.89 </a:t>
                      </a:r>
                      <a:r>
                        <a:rPr lang="en-CA" u="sng" dirty="0" smtClean="0"/>
                        <a:t>+</a:t>
                      </a:r>
                      <a:r>
                        <a:rPr lang="en-CA" u="none" dirty="0" smtClean="0"/>
                        <a:t> </a:t>
                      </a:r>
                      <a:r>
                        <a:rPr lang="en-CA" u="none" dirty="0" smtClean="0"/>
                        <a:t>9.23*</a:t>
                      </a:r>
                      <a:endParaRPr lang="en-CA" dirty="0"/>
                    </a:p>
                  </a:txBody>
                  <a:tcPr/>
                </a:tc>
              </a:tr>
            </a:tbl>
          </a:graphicData>
        </a:graphic>
      </p:graphicFrame>
    </p:spTree>
    <p:extLst>
      <p:ext uri="{BB962C8B-B14F-4D97-AF65-F5344CB8AC3E}">
        <p14:creationId xmlns:p14="http://schemas.microsoft.com/office/powerpoint/2010/main" val="547013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More Observations…</a:t>
            </a:r>
            <a:endParaRPr lang="en-CA" dirty="0"/>
          </a:p>
        </p:txBody>
      </p:sp>
      <p:sp>
        <p:nvSpPr>
          <p:cNvPr id="3" name="Content Placeholder 2"/>
          <p:cNvSpPr>
            <a:spLocks noGrp="1"/>
          </p:cNvSpPr>
          <p:nvPr>
            <p:ph idx="1"/>
          </p:nvPr>
        </p:nvSpPr>
        <p:spPr/>
        <p:txBody>
          <a:bodyPr/>
          <a:lstStyle/>
          <a:p>
            <a:r>
              <a:rPr lang="en-CA" dirty="0" smtClean="0"/>
              <a:t>Technology did not seem to hinder training, despite some ‘glitches’ and occasional difficulty engaging all participants consistently</a:t>
            </a:r>
          </a:p>
          <a:p>
            <a:r>
              <a:rPr lang="en-CA" dirty="0" smtClean="0"/>
              <a:t>Trainees managed the dual challenge of learning CBT and adapting it to local clientele (complex cases, family problems, cultural adaptations) and conditions (e.g., covering emergencies, needing organizational champions for appropriate case selection and time for training/evaluation)</a:t>
            </a:r>
          </a:p>
          <a:p>
            <a:r>
              <a:rPr lang="en-CA" dirty="0" smtClean="0"/>
              <a:t>No site-specific differences, nor demographic or severity differences between completers and non-completers, but measure completion rates could have been better (note: some completed the program but not the measures)</a:t>
            </a:r>
          </a:p>
        </p:txBody>
      </p:sp>
    </p:spTree>
    <p:extLst>
      <p:ext uri="{BB962C8B-B14F-4D97-AF65-F5344CB8AC3E}">
        <p14:creationId xmlns:p14="http://schemas.microsoft.com/office/powerpoint/2010/main" val="2751825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Qualitative Analysis </a:t>
            </a:r>
            <a:endParaRPr lang="en-CA"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CA" dirty="0"/>
          </a:p>
        </p:txBody>
      </p:sp>
      <p:graphicFrame>
        <p:nvGraphicFramePr>
          <p:cNvPr id="4" name="Diagram 3"/>
          <p:cNvGraphicFramePr/>
          <p:nvPr>
            <p:extLst>
              <p:ext uri="{D42A27DB-BD31-4B8C-83A1-F6EECF244321}">
                <p14:modId xmlns:p14="http://schemas.microsoft.com/office/powerpoint/2010/main" val="2296943637"/>
              </p:ext>
            </p:extLst>
          </p:nvPr>
        </p:nvGraphicFramePr>
        <p:xfrm>
          <a:off x="2743199" y="1562991"/>
          <a:ext cx="7788165" cy="4508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2838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Excerpt from Qualitative Paper</a:t>
            </a:r>
            <a:endParaRPr lang="en-CA" dirty="0"/>
          </a:p>
        </p:txBody>
      </p:sp>
      <p:sp>
        <p:nvSpPr>
          <p:cNvPr id="3" name="Content Placeholder 2"/>
          <p:cNvSpPr>
            <a:spLocks noGrp="1"/>
          </p:cNvSpPr>
          <p:nvPr>
            <p:ph idx="1"/>
          </p:nvPr>
        </p:nvSpPr>
        <p:spPr>
          <a:xfrm>
            <a:off x="2589212" y="2133599"/>
            <a:ext cx="8915400" cy="4046483"/>
          </a:xfrm>
        </p:spPr>
        <p:txBody>
          <a:bodyPr>
            <a:normAutofit fontScale="92500" lnSpcReduction="10000"/>
          </a:bodyPr>
          <a:lstStyle/>
          <a:p>
            <a:pPr marL="0" indent="0">
              <a:buNone/>
            </a:pPr>
            <a:r>
              <a:rPr lang="en-US" dirty="0" smtClean="0"/>
              <a:t>“Although </a:t>
            </a:r>
            <a:r>
              <a:rPr lang="en-US" dirty="0"/>
              <a:t>it is a relatively new modality for addressing emotional difficulties in First Nations youth, some elements of CBT are highly consistent with First Nations perspectives. For example, encouragement to relate the mental, physical, and emotional aspects of health is common to both, though spiritual aspects are typically emphasized as well in the First Nations </a:t>
            </a:r>
            <a:r>
              <a:rPr lang="en-US" dirty="0" smtClean="0"/>
              <a:t>perspective. </a:t>
            </a:r>
            <a:r>
              <a:rPr lang="en-US" dirty="0"/>
              <a:t>First Nations healing practices are rooted in spirituality and connection to the land. Other elements of CBT contrast with First Nations perspectives. For example, CBT is very structured and typically uses written exercises to help children learn coping strategies. First Nations traditions, however, generally place more emphasis on narrative and relational aspects of mental health </a:t>
            </a:r>
            <a:r>
              <a:rPr lang="en-US" dirty="0" smtClean="0"/>
              <a:t>care, </a:t>
            </a:r>
            <a:r>
              <a:rPr lang="en-US" dirty="0"/>
              <a:t>and on healing that comes from within the community. Moreover, children in First Nations communities may face social disadvantages that impact their treatment (e.g., high rates of poverty and of foster care placement</a:t>
            </a:r>
            <a:r>
              <a:rPr lang="en-US" dirty="0" smtClean="0"/>
              <a:t>). </a:t>
            </a:r>
            <a:r>
              <a:rPr lang="en-US" dirty="0"/>
              <a:t>Some families or communities may also harbor mistrust of mental health providers based on historical </a:t>
            </a:r>
            <a:r>
              <a:rPr lang="en-US" dirty="0" smtClean="0"/>
              <a:t>injustices.  </a:t>
            </a:r>
            <a:r>
              <a:rPr lang="en-US" dirty="0"/>
              <a:t>All of these factors underscore the need to work in partnership with First Nations mental health providers when adapting and evaluating CBT for children in First Nations </a:t>
            </a:r>
            <a:r>
              <a:rPr lang="en-US" dirty="0" smtClean="0"/>
              <a:t>communities.”</a:t>
            </a:r>
            <a:endParaRPr lang="en-CA" dirty="0"/>
          </a:p>
        </p:txBody>
      </p:sp>
    </p:spTree>
    <p:extLst>
      <p:ext uri="{BB962C8B-B14F-4D97-AF65-F5344CB8AC3E}">
        <p14:creationId xmlns:p14="http://schemas.microsoft.com/office/powerpoint/2010/main" val="869052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Qualitative Highlights (First Nations)</a:t>
            </a:r>
            <a:endParaRPr lang="en-CA" dirty="0"/>
          </a:p>
        </p:txBody>
      </p:sp>
      <p:sp>
        <p:nvSpPr>
          <p:cNvPr id="3" name="Content Placeholder 2"/>
          <p:cNvSpPr>
            <a:spLocks noGrp="1"/>
          </p:cNvSpPr>
          <p:nvPr>
            <p:ph idx="1"/>
          </p:nvPr>
        </p:nvSpPr>
        <p:spPr/>
        <p:txBody>
          <a:bodyPr/>
          <a:lstStyle/>
          <a:p>
            <a:r>
              <a:rPr lang="en-CA" dirty="0" smtClean="0"/>
              <a:t>No difference in training-related therapist or child improvements between First Nations and other agencies</a:t>
            </a:r>
          </a:p>
          <a:p>
            <a:r>
              <a:rPr lang="en-CA" dirty="0"/>
              <a:t>Client issues: emphasis on coping was empowering for </a:t>
            </a:r>
            <a:r>
              <a:rPr lang="en-CA" dirty="0" smtClean="0"/>
              <a:t>some; </a:t>
            </a:r>
            <a:r>
              <a:rPr lang="en-CA" dirty="0"/>
              <a:t>time was needed to build trust in the therapeutic relationships</a:t>
            </a:r>
          </a:p>
          <a:p>
            <a:r>
              <a:rPr lang="en-CA" dirty="0" smtClean="0"/>
              <a:t>Therapists were also First Nations, so able to see links between CBT and traditional healing (e.g., Medicine Wheel) and provide culturally sensitive adaptations (e.g., walking and talking vs. writing, mascot adapted to fit folklore); therapists appreciated ‘many heads are better than one’</a:t>
            </a:r>
          </a:p>
          <a:p>
            <a:r>
              <a:rPr lang="en-CA" dirty="0" smtClean="0"/>
              <a:t> Structured format of CBT and the need for weekly appointments was sometimes challenging to maintain, given high case complexity, dispersed population, and family/community challenges</a:t>
            </a:r>
          </a:p>
          <a:p>
            <a:endParaRPr lang="en-CA" dirty="0" smtClean="0"/>
          </a:p>
          <a:p>
            <a:endParaRPr lang="en-CA" dirty="0"/>
          </a:p>
        </p:txBody>
      </p:sp>
    </p:spTree>
    <p:extLst>
      <p:ext uri="{BB962C8B-B14F-4D97-AF65-F5344CB8AC3E}">
        <p14:creationId xmlns:p14="http://schemas.microsoft.com/office/powerpoint/2010/main" val="3378185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Further study needed…</a:t>
            </a:r>
            <a:endParaRPr lang="en-CA" dirty="0"/>
          </a:p>
        </p:txBody>
      </p:sp>
      <p:sp>
        <p:nvSpPr>
          <p:cNvPr id="3" name="Content Placeholder 2"/>
          <p:cNvSpPr>
            <a:spLocks noGrp="1"/>
          </p:cNvSpPr>
          <p:nvPr>
            <p:ph idx="1"/>
          </p:nvPr>
        </p:nvSpPr>
        <p:spPr/>
        <p:txBody>
          <a:bodyPr/>
          <a:lstStyle/>
          <a:p>
            <a:r>
              <a:rPr lang="en-US" dirty="0" smtClean="0"/>
              <a:t>Studies with non-CBT </a:t>
            </a:r>
            <a:r>
              <a:rPr lang="en-US" dirty="0"/>
              <a:t>comparison </a:t>
            </a:r>
            <a:r>
              <a:rPr lang="en-US" dirty="0" smtClean="0"/>
              <a:t>groups </a:t>
            </a:r>
          </a:p>
          <a:p>
            <a:r>
              <a:rPr lang="en-US" dirty="0"/>
              <a:t>O</a:t>
            </a:r>
            <a:r>
              <a:rPr lang="en-US" dirty="0" smtClean="0"/>
              <a:t>bservational </a:t>
            </a:r>
            <a:r>
              <a:rPr lang="en-US" dirty="0"/>
              <a:t>measures of treatment </a:t>
            </a:r>
            <a:r>
              <a:rPr lang="en-US" dirty="0" smtClean="0"/>
              <a:t>fidelity </a:t>
            </a:r>
          </a:p>
          <a:p>
            <a:r>
              <a:rPr lang="en-US" dirty="0"/>
              <a:t>C</a:t>
            </a:r>
            <a:r>
              <a:rPr lang="en-US" dirty="0" smtClean="0"/>
              <a:t>onsistent </a:t>
            </a:r>
            <a:r>
              <a:rPr lang="en-US" dirty="0"/>
              <a:t>return of outcome measures </a:t>
            </a:r>
            <a:r>
              <a:rPr lang="en-US" dirty="0" smtClean="0"/>
              <a:t>(to avoid sampling bias)</a:t>
            </a:r>
          </a:p>
          <a:p>
            <a:r>
              <a:rPr lang="en-US" dirty="0"/>
              <a:t>A</a:t>
            </a:r>
            <a:r>
              <a:rPr lang="en-US" dirty="0" smtClean="0"/>
              <a:t>ssessment </a:t>
            </a:r>
            <a:r>
              <a:rPr lang="en-US" dirty="0"/>
              <a:t>of the specific adaptations that were most </a:t>
            </a:r>
            <a:r>
              <a:rPr lang="en-US" dirty="0" smtClean="0"/>
              <a:t>effective </a:t>
            </a:r>
          </a:p>
          <a:p>
            <a:r>
              <a:rPr lang="en-US" dirty="0"/>
              <a:t>A</a:t>
            </a:r>
            <a:r>
              <a:rPr lang="en-US" dirty="0" smtClean="0"/>
              <a:t>ssessment </a:t>
            </a:r>
            <a:r>
              <a:rPr lang="en-US" dirty="0"/>
              <a:t>of the role of family and community factors in relation to </a:t>
            </a:r>
            <a:r>
              <a:rPr lang="en-US" dirty="0" smtClean="0"/>
              <a:t>outcome</a:t>
            </a:r>
          </a:p>
          <a:p>
            <a:r>
              <a:rPr lang="en-US" dirty="0"/>
              <a:t>L</a:t>
            </a:r>
            <a:r>
              <a:rPr lang="en-US" dirty="0" smtClean="0"/>
              <a:t>ong </a:t>
            </a:r>
            <a:r>
              <a:rPr lang="en-US" dirty="0"/>
              <a:t>term follow-up of </a:t>
            </a:r>
            <a:r>
              <a:rPr lang="en-US" dirty="0" smtClean="0"/>
              <a:t>clients</a:t>
            </a:r>
          </a:p>
          <a:p>
            <a:r>
              <a:rPr lang="en-US" dirty="0"/>
              <a:t>A</a:t>
            </a:r>
            <a:r>
              <a:rPr lang="en-US" dirty="0" smtClean="0"/>
              <a:t>ssessment </a:t>
            </a:r>
            <a:r>
              <a:rPr lang="en-US" dirty="0"/>
              <a:t>of factors predicting ongoing adoption of CBT by involved mental health agencies. </a:t>
            </a:r>
            <a:endParaRPr lang="en-US" dirty="0" smtClean="0"/>
          </a:p>
          <a:p>
            <a:r>
              <a:rPr lang="en-US" dirty="0" smtClean="0"/>
              <a:t>Applications to other disorders, other </a:t>
            </a:r>
            <a:r>
              <a:rPr lang="en-US" smtClean="0"/>
              <a:t>evidence-based therapies</a:t>
            </a:r>
            <a:endParaRPr lang="en-CA" dirty="0"/>
          </a:p>
        </p:txBody>
      </p:sp>
    </p:spTree>
    <p:extLst>
      <p:ext uri="{BB962C8B-B14F-4D97-AF65-F5344CB8AC3E}">
        <p14:creationId xmlns:p14="http://schemas.microsoft.com/office/powerpoint/2010/main" val="1659281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Durability</a:t>
            </a:r>
            <a:endParaRPr lang="en-CA" dirty="0"/>
          </a:p>
        </p:txBody>
      </p:sp>
      <p:sp>
        <p:nvSpPr>
          <p:cNvPr id="3" name="Content Placeholder 2"/>
          <p:cNvSpPr>
            <a:spLocks noGrp="1"/>
          </p:cNvSpPr>
          <p:nvPr>
            <p:ph idx="1"/>
          </p:nvPr>
        </p:nvSpPr>
        <p:spPr/>
        <p:txBody>
          <a:bodyPr>
            <a:normAutofit/>
          </a:bodyPr>
          <a:lstStyle/>
          <a:p>
            <a:r>
              <a:rPr lang="en-CA" dirty="0"/>
              <a:t>O</a:t>
            </a:r>
            <a:r>
              <a:rPr lang="en-CA" dirty="0" smtClean="0"/>
              <a:t>ngoing trainer/trainee relationship—face to face meeting ahead of time; CBT ‘refreshers’ or adherence checks afterwards; option for contact when ‘stuck’ with a case;</a:t>
            </a:r>
          </a:p>
          <a:p>
            <a:r>
              <a:rPr lang="en-CA" dirty="0" smtClean="0"/>
              <a:t>Organizational champions in respected positions</a:t>
            </a:r>
          </a:p>
          <a:p>
            <a:r>
              <a:rPr lang="en-CA" dirty="0" smtClean="0"/>
              <a:t>At least 2 people trained per site to allow ongoing peer support</a:t>
            </a:r>
          </a:p>
          <a:p>
            <a:r>
              <a:rPr lang="en-CA" dirty="0" smtClean="0"/>
              <a:t>Needs to be seen as a component of treatment plan, not a panacea</a:t>
            </a:r>
          </a:p>
          <a:p>
            <a:r>
              <a:rPr lang="en-CA" dirty="0" smtClean="0"/>
              <a:t>Philosophies of care: specialized </a:t>
            </a:r>
            <a:r>
              <a:rPr lang="en-CA" dirty="0"/>
              <a:t>care versus one size fits </a:t>
            </a:r>
            <a:r>
              <a:rPr lang="en-CA" dirty="0" smtClean="0"/>
              <a:t>all; the latter favors the ‘squeaky wheels’ (i.e., </a:t>
            </a:r>
            <a:r>
              <a:rPr lang="en-CA" dirty="0" err="1" smtClean="0"/>
              <a:t>externalizers</a:t>
            </a:r>
            <a:r>
              <a:rPr lang="en-CA" dirty="0" smtClean="0"/>
              <a:t>) and the dissolution of specialty programs for internalizing disorders  </a:t>
            </a:r>
            <a:endParaRPr lang="en-CA" dirty="0"/>
          </a:p>
          <a:p>
            <a:endParaRPr lang="en-CA" dirty="0"/>
          </a:p>
        </p:txBody>
      </p:sp>
    </p:spTree>
    <p:extLst>
      <p:ext uri="{BB962C8B-B14F-4D97-AF65-F5344CB8AC3E}">
        <p14:creationId xmlns:p14="http://schemas.microsoft.com/office/powerpoint/2010/main" val="1684689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260648"/>
            <a:ext cx="8229600" cy="1143000"/>
          </a:xfrm>
        </p:spPr>
        <p:txBody>
          <a:bodyPr>
            <a:normAutofit/>
          </a:bodyPr>
          <a:lstStyle/>
          <a:p>
            <a:r>
              <a:rPr lang="en-CA" dirty="0" smtClean="0"/>
              <a:t>Faculty/Presenter Disclosure</a:t>
            </a:r>
            <a:endParaRPr lang="en-CA" dirty="0"/>
          </a:p>
        </p:txBody>
      </p:sp>
      <p:sp>
        <p:nvSpPr>
          <p:cNvPr id="3" name="Content Placeholder 2"/>
          <p:cNvSpPr>
            <a:spLocks noGrp="1"/>
          </p:cNvSpPr>
          <p:nvPr>
            <p:ph idx="1"/>
          </p:nvPr>
        </p:nvSpPr>
        <p:spPr>
          <a:xfrm>
            <a:off x="1991544" y="1340769"/>
            <a:ext cx="8229600" cy="4035272"/>
          </a:xfrm>
        </p:spPr>
        <p:txBody>
          <a:bodyPr>
            <a:normAutofit/>
          </a:bodyPr>
          <a:lstStyle/>
          <a:p>
            <a:r>
              <a:rPr lang="en-CA" sz="1600" b="1" dirty="0"/>
              <a:t>Faculty: </a:t>
            </a:r>
            <a:r>
              <a:rPr lang="en-CA" sz="1600" dirty="0" smtClean="0">
                <a:solidFill>
                  <a:srgbClr val="FF0000"/>
                </a:solidFill>
              </a:rPr>
              <a:t>Katharina </a:t>
            </a:r>
            <a:r>
              <a:rPr lang="en-CA" sz="1600" dirty="0" err="1" smtClean="0">
                <a:solidFill>
                  <a:srgbClr val="FF0000"/>
                </a:solidFill>
              </a:rPr>
              <a:t>Manassis</a:t>
            </a:r>
            <a:r>
              <a:rPr lang="en-CA" sz="1600" dirty="0" smtClean="0">
                <a:solidFill>
                  <a:srgbClr val="FF0000"/>
                </a:solidFill>
              </a:rPr>
              <a:t>, MD, FRCPC</a:t>
            </a:r>
            <a:endParaRPr lang="en-CA" sz="1600" dirty="0">
              <a:solidFill>
                <a:srgbClr val="FF0000"/>
              </a:solidFill>
            </a:endParaRPr>
          </a:p>
          <a:p>
            <a:endParaRPr lang="en-CA" sz="1600" b="1" dirty="0"/>
          </a:p>
          <a:p>
            <a:r>
              <a:rPr lang="en-CA" sz="1600" b="1" dirty="0"/>
              <a:t>Relationships with commercial interests:</a:t>
            </a:r>
          </a:p>
          <a:p>
            <a:pPr lvl="1"/>
            <a:r>
              <a:rPr lang="en-CA" b="1" dirty="0">
                <a:solidFill>
                  <a:srgbClr val="FF0000"/>
                </a:solidFill>
              </a:rPr>
              <a:t>Grants/Research </a:t>
            </a:r>
            <a:r>
              <a:rPr lang="en-CA" b="1" dirty="0" smtClean="0">
                <a:solidFill>
                  <a:srgbClr val="FF0000"/>
                </a:solidFill>
              </a:rPr>
              <a:t>Support: </a:t>
            </a:r>
            <a:r>
              <a:rPr lang="en-CA" dirty="0" smtClean="0">
                <a:solidFill>
                  <a:srgbClr val="FF0000"/>
                </a:solidFill>
              </a:rPr>
              <a:t>The research discussed was partially funded by Bell </a:t>
            </a:r>
            <a:r>
              <a:rPr lang="en-CA" dirty="0" smtClean="0">
                <a:solidFill>
                  <a:srgbClr val="FF0000"/>
                </a:solidFill>
              </a:rPr>
              <a:t>Canada</a:t>
            </a:r>
            <a:endParaRPr lang="en-CA" dirty="0">
              <a:solidFill>
                <a:srgbClr val="FF0000"/>
              </a:solidFill>
            </a:endParaRPr>
          </a:p>
          <a:p>
            <a:pPr lvl="1"/>
            <a:r>
              <a:rPr lang="en-CA" b="1" dirty="0">
                <a:solidFill>
                  <a:srgbClr val="FF0000"/>
                </a:solidFill>
              </a:rPr>
              <a:t>Speakers Bureau/Honoraria: </a:t>
            </a:r>
            <a:r>
              <a:rPr lang="en-CA" dirty="0" smtClean="0">
                <a:solidFill>
                  <a:srgbClr val="FF0000"/>
                </a:solidFill>
              </a:rPr>
              <a:t>Unrestricted talks for Janssen and Shire </a:t>
            </a:r>
            <a:endParaRPr lang="en-CA" dirty="0">
              <a:solidFill>
                <a:srgbClr val="FF0000"/>
              </a:solidFill>
            </a:endParaRPr>
          </a:p>
          <a:p>
            <a:pPr lvl="1"/>
            <a:r>
              <a:rPr lang="en-CA" b="1" dirty="0">
                <a:solidFill>
                  <a:srgbClr val="FF0000"/>
                </a:solidFill>
              </a:rPr>
              <a:t>Consulting Fees: </a:t>
            </a:r>
            <a:r>
              <a:rPr lang="en-CA" dirty="0" smtClean="0">
                <a:solidFill>
                  <a:srgbClr val="FF0000"/>
                </a:solidFill>
              </a:rPr>
              <a:t>None</a:t>
            </a:r>
            <a:endParaRPr lang="en-CA" dirty="0">
              <a:solidFill>
                <a:srgbClr val="FF0000"/>
              </a:solidFill>
            </a:endParaRPr>
          </a:p>
          <a:p>
            <a:pPr lvl="1"/>
            <a:r>
              <a:rPr lang="en-CA" b="1" dirty="0">
                <a:solidFill>
                  <a:srgbClr val="FF0000"/>
                </a:solidFill>
              </a:rPr>
              <a:t>Other: </a:t>
            </a:r>
            <a:r>
              <a:rPr lang="en-CA" dirty="0" smtClean="0">
                <a:solidFill>
                  <a:srgbClr val="FF0000"/>
                </a:solidFill>
              </a:rPr>
              <a:t>Book royalties from Routledge, Guilford, and Barron’s Educational</a:t>
            </a:r>
          </a:p>
          <a:p>
            <a:pPr lvl="1"/>
            <a:endParaRPr lang="en-CA" dirty="0">
              <a:solidFill>
                <a:srgbClr val="FF0000"/>
              </a:solidFill>
            </a:endParaRPr>
          </a:p>
          <a:p>
            <a:pPr lvl="1"/>
            <a:r>
              <a:rPr lang="en-CA" b="1" dirty="0" smtClean="0">
                <a:solidFill>
                  <a:srgbClr val="FF0000"/>
                </a:solidFill>
              </a:rPr>
              <a:t>Mitigating Bias:</a:t>
            </a:r>
            <a:r>
              <a:rPr lang="en-CA" dirty="0" smtClean="0">
                <a:solidFill>
                  <a:srgbClr val="FF0000"/>
                </a:solidFill>
              </a:rPr>
              <a:t> I will not mention specific books or pharmaceuticals in this talk. </a:t>
            </a:r>
            <a:r>
              <a:rPr lang="en-CA" dirty="0" smtClean="0">
                <a:solidFill>
                  <a:srgbClr val="FF0000"/>
                </a:solidFill>
              </a:rPr>
              <a:t>I will not endorse any particular communications company.</a:t>
            </a:r>
            <a:endParaRPr lang="en-CA" b="1" dirty="0">
              <a:solidFill>
                <a:schemeClr val="tx1"/>
              </a:solidFill>
            </a:endParaRPr>
          </a:p>
          <a:p>
            <a:endParaRPr lang="en-CA" sz="2400" dirty="0">
              <a:solidFill>
                <a:srgbClr val="FF0000"/>
              </a:solidFill>
            </a:endParaRPr>
          </a:p>
          <a:p>
            <a:pPr marL="0" indent="0">
              <a:buNone/>
            </a:pPr>
            <a:endParaRPr lang="en-CA" sz="2400" dirty="0"/>
          </a:p>
        </p:txBody>
      </p:sp>
    </p:spTree>
    <p:extLst>
      <p:ext uri="{BB962C8B-B14F-4D97-AF65-F5344CB8AC3E}">
        <p14:creationId xmlns:p14="http://schemas.microsoft.com/office/powerpoint/2010/main" val="4250874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0937" y="2216427"/>
            <a:ext cx="8911687" cy="1280890"/>
          </a:xfrm>
        </p:spPr>
        <p:txBody>
          <a:bodyPr/>
          <a:lstStyle/>
          <a:p>
            <a:r>
              <a:rPr lang="en-CA" dirty="0" smtClean="0"/>
              <a:t>Thank you for your attention!</a:t>
            </a:r>
            <a:br>
              <a:rPr lang="en-CA" dirty="0" smtClean="0"/>
            </a:br>
            <a:r>
              <a:rPr lang="en-CA" dirty="0" smtClean="0"/>
              <a:t> 				Questions?</a:t>
            </a:r>
            <a:endParaRPr lang="en-CA" dirty="0"/>
          </a:p>
        </p:txBody>
      </p:sp>
    </p:spTree>
    <p:extLst>
      <p:ext uri="{BB962C8B-B14F-4D97-AF65-F5344CB8AC3E}">
        <p14:creationId xmlns:p14="http://schemas.microsoft.com/office/powerpoint/2010/main" val="3600140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Objectives</a:t>
            </a:r>
            <a:endParaRPr lang="en-CA" dirty="0"/>
          </a:p>
        </p:txBody>
      </p:sp>
      <p:sp>
        <p:nvSpPr>
          <p:cNvPr id="3" name="Content Placeholder 2"/>
          <p:cNvSpPr>
            <a:spLocks noGrp="1"/>
          </p:cNvSpPr>
          <p:nvPr>
            <p:ph idx="1"/>
          </p:nvPr>
        </p:nvSpPr>
        <p:spPr/>
        <p:txBody>
          <a:bodyPr/>
          <a:lstStyle/>
          <a:p>
            <a:pPr lvl="0"/>
            <a:r>
              <a:rPr lang="en-US" dirty="0"/>
              <a:t>The participant will recognize the need for increasing access to evidence-based psychotherapy outside urban </a:t>
            </a:r>
            <a:r>
              <a:rPr lang="en-US" dirty="0" err="1"/>
              <a:t>centres</a:t>
            </a:r>
            <a:r>
              <a:rPr lang="en-US" dirty="0"/>
              <a:t>;</a:t>
            </a:r>
            <a:endParaRPr lang="en-CA" dirty="0"/>
          </a:p>
          <a:p>
            <a:pPr lvl="0"/>
            <a:r>
              <a:rPr lang="en-US" dirty="0"/>
              <a:t>The participant will appreciate the opportunities and challenges of providing psychotherapy training via tele-psychiatry;</a:t>
            </a:r>
            <a:endParaRPr lang="en-CA" dirty="0"/>
          </a:p>
          <a:p>
            <a:pPr lvl="0"/>
            <a:r>
              <a:rPr lang="en-US" dirty="0"/>
              <a:t>The participant will learn about gaps in our understanding of how to best translate CBT to make it relevant to rural settings. </a:t>
            </a:r>
            <a:endParaRPr lang="en-CA" dirty="0"/>
          </a:p>
          <a:p>
            <a:endParaRPr lang="en-CA" dirty="0"/>
          </a:p>
          <a:p>
            <a:r>
              <a:rPr lang="en-CA" b="1" dirty="0" smtClean="0"/>
              <a:t>In  brief: Do we increase access or lose in translation?</a:t>
            </a:r>
            <a:endParaRPr lang="en-CA" b="1" dirty="0"/>
          </a:p>
        </p:txBody>
      </p:sp>
    </p:spTree>
    <p:extLst>
      <p:ext uri="{BB962C8B-B14F-4D97-AF65-F5344CB8AC3E}">
        <p14:creationId xmlns:p14="http://schemas.microsoft.com/office/powerpoint/2010/main" val="3892949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Acknowledgments</a:t>
            </a:r>
            <a:endParaRPr lang="en-CA" dirty="0"/>
          </a:p>
        </p:txBody>
      </p:sp>
      <p:sp>
        <p:nvSpPr>
          <p:cNvPr id="3" name="Content Placeholder 2"/>
          <p:cNvSpPr>
            <a:spLocks noGrp="1"/>
          </p:cNvSpPr>
          <p:nvPr>
            <p:ph idx="1"/>
          </p:nvPr>
        </p:nvSpPr>
        <p:spPr/>
        <p:txBody>
          <a:bodyPr>
            <a:normAutofit/>
          </a:bodyPr>
          <a:lstStyle/>
          <a:p>
            <a:pPr marL="0" indent="0">
              <a:buNone/>
            </a:pPr>
            <a:r>
              <a:rPr lang="en-CA" dirty="0" smtClean="0"/>
              <a:t>Dr. Paul Arnold						Dr. Sandra </a:t>
            </a:r>
            <a:r>
              <a:rPr lang="en-CA" dirty="0" err="1" smtClean="0"/>
              <a:t>Mendlowitz</a:t>
            </a:r>
            <a:endParaRPr lang="en-CA" dirty="0" smtClean="0"/>
          </a:p>
          <a:p>
            <a:pPr marL="0" indent="0">
              <a:buNone/>
            </a:pPr>
            <a:r>
              <a:rPr lang="en-CA" dirty="0" smtClean="0"/>
              <a:t>Dr. Kathryn Bennett					Dr. Christopher J. </a:t>
            </a:r>
            <a:r>
              <a:rPr lang="en-CA" dirty="0" err="1" smtClean="0"/>
              <a:t>Mushquash</a:t>
            </a:r>
            <a:endParaRPr lang="en-CA" dirty="0" smtClean="0"/>
          </a:p>
          <a:p>
            <a:pPr marL="0" indent="0">
              <a:buNone/>
            </a:pPr>
            <a:r>
              <a:rPr lang="en-CA" dirty="0" smtClean="0"/>
              <a:t>Ms. Tina </a:t>
            </a:r>
            <a:r>
              <a:rPr lang="en-CA" dirty="0" err="1" smtClean="0"/>
              <a:t>Bobinski</a:t>
            </a:r>
            <a:r>
              <a:rPr lang="en-CA" dirty="0" smtClean="0"/>
              <a:t>						Dr. </a:t>
            </a:r>
            <a:r>
              <a:rPr lang="en-CA" dirty="0" err="1" smtClean="0"/>
              <a:t>Behdin</a:t>
            </a:r>
            <a:r>
              <a:rPr lang="en-CA" dirty="0" smtClean="0"/>
              <a:t> </a:t>
            </a:r>
            <a:r>
              <a:rPr lang="en-CA" dirty="0" err="1" smtClean="0"/>
              <a:t>Nowrouzi</a:t>
            </a:r>
            <a:endParaRPr lang="en-CA" dirty="0" smtClean="0"/>
          </a:p>
          <a:p>
            <a:pPr marL="0" indent="0">
              <a:buNone/>
            </a:pPr>
            <a:r>
              <a:rPr lang="en-CA" dirty="0" smtClean="0"/>
              <a:t>Dr. Angela Fountain					Dr. Fred Schmidt</a:t>
            </a:r>
          </a:p>
          <a:p>
            <a:pPr marL="0" indent="0">
              <a:buNone/>
            </a:pPr>
            <a:r>
              <a:rPr lang="en-CA" dirty="0" smtClean="0"/>
              <a:t>Dr. Abel </a:t>
            </a:r>
            <a:r>
              <a:rPr lang="en-CA" dirty="0" err="1" smtClean="0"/>
              <a:t>Ickowicz</a:t>
            </a:r>
            <a:r>
              <a:rPr lang="en-CA" dirty="0" smtClean="0"/>
              <a:t>					Dr. Pamela </a:t>
            </a:r>
            <a:r>
              <a:rPr lang="en-CA" dirty="0" err="1" smtClean="0"/>
              <a:t>Wilansky</a:t>
            </a:r>
            <a:endParaRPr lang="en-CA" dirty="0" smtClean="0"/>
          </a:p>
          <a:p>
            <a:pPr marL="0" indent="0">
              <a:buNone/>
            </a:pPr>
            <a:r>
              <a:rPr lang="en-CA" dirty="0" smtClean="0"/>
              <a:t>Dr. Emily Jones</a:t>
            </a:r>
          </a:p>
          <a:p>
            <a:pPr marL="0" indent="0">
              <a:buNone/>
            </a:pPr>
            <a:endParaRPr lang="en-CA" dirty="0" smtClean="0"/>
          </a:p>
          <a:p>
            <a:pPr marL="0" indent="0">
              <a:buNone/>
            </a:pPr>
            <a:endParaRPr lang="en-CA" dirty="0" smtClean="0"/>
          </a:p>
        </p:txBody>
      </p:sp>
    </p:spTree>
    <p:extLst>
      <p:ext uri="{BB962C8B-B14F-4D97-AF65-F5344CB8AC3E}">
        <p14:creationId xmlns:p14="http://schemas.microsoft.com/office/powerpoint/2010/main" val="423376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Need for evidence-based treatment</a:t>
            </a:r>
            <a:endParaRPr lang="en-CA" dirty="0"/>
          </a:p>
        </p:txBody>
      </p:sp>
      <p:sp>
        <p:nvSpPr>
          <p:cNvPr id="3" name="Content Placeholder 2"/>
          <p:cNvSpPr>
            <a:spLocks noGrp="1"/>
          </p:cNvSpPr>
          <p:nvPr>
            <p:ph idx="1"/>
          </p:nvPr>
        </p:nvSpPr>
        <p:spPr/>
        <p:txBody>
          <a:bodyPr>
            <a:normAutofit/>
          </a:bodyPr>
          <a:lstStyle/>
          <a:p>
            <a:r>
              <a:rPr lang="en-CA" dirty="0" smtClean="0"/>
              <a:t>1 in 5 children and youth could benefit from mental health treatment, but few have access outside major urban centres</a:t>
            </a:r>
          </a:p>
          <a:p>
            <a:r>
              <a:rPr lang="en-CA" dirty="0" smtClean="0"/>
              <a:t>The most consistent evidence for non-medical treatments is for cognitive behavioral therapy (CBT), adding it to medication augments benefits (e.g., CAMS trial, POTS trial), and relapse risk is lower when CBT is added</a:t>
            </a:r>
          </a:p>
          <a:p>
            <a:r>
              <a:rPr lang="en-CA" dirty="0" smtClean="0"/>
              <a:t>CBT is easiest and quickest to access in  or near urban centres, and via psychologists for those who can afford them</a:t>
            </a:r>
          </a:p>
          <a:p>
            <a:r>
              <a:rPr lang="en-CA" dirty="0" smtClean="0"/>
              <a:t>Result: the poor and the rural are medicated; the rich city folks get CBT</a:t>
            </a:r>
          </a:p>
          <a:p>
            <a:r>
              <a:rPr lang="en-CA" dirty="0" smtClean="0"/>
              <a:t>Given the benefits of CBT and higher risk of adverse events with medication, this clearly places children and youth in remote areas at a disadvantage </a:t>
            </a:r>
          </a:p>
          <a:p>
            <a:pPr marL="0" indent="0">
              <a:buNone/>
            </a:pPr>
            <a:endParaRPr lang="en-CA" dirty="0"/>
          </a:p>
        </p:txBody>
      </p:sp>
    </p:spTree>
    <p:extLst>
      <p:ext uri="{BB962C8B-B14F-4D97-AF65-F5344CB8AC3E}">
        <p14:creationId xmlns:p14="http://schemas.microsoft.com/office/powerpoint/2010/main" val="428996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Technology and opportunity</a:t>
            </a:r>
            <a:endParaRPr lang="en-CA" dirty="0"/>
          </a:p>
        </p:txBody>
      </p:sp>
      <p:sp>
        <p:nvSpPr>
          <p:cNvPr id="3" name="Content Placeholder 2"/>
          <p:cNvSpPr>
            <a:spLocks noGrp="1"/>
          </p:cNvSpPr>
          <p:nvPr>
            <p:ph idx="1"/>
          </p:nvPr>
        </p:nvSpPr>
        <p:spPr/>
        <p:txBody>
          <a:bodyPr/>
          <a:lstStyle/>
          <a:p>
            <a:r>
              <a:rPr lang="en-CA" dirty="0" smtClean="0"/>
              <a:t>Given the highly structured, manualized nature of CBT it is one of the easiest psychotherapies for training</a:t>
            </a:r>
          </a:p>
          <a:p>
            <a:r>
              <a:rPr lang="en-CA" dirty="0" smtClean="0"/>
              <a:t>Training is more effective when it involves case supervision</a:t>
            </a:r>
          </a:p>
          <a:p>
            <a:r>
              <a:rPr lang="en-CA" dirty="0" smtClean="0"/>
              <a:t>Case supervision can be done effectively in a group format</a:t>
            </a:r>
          </a:p>
          <a:p>
            <a:r>
              <a:rPr lang="en-CA" dirty="0" smtClean="0"/>
              <a:t>There is some evidence for doing such training via video link</a:t>
            </a:r>
          </a:p>
          <a:p>
            <a:r>
              <a:rPr lang="en-CA" dirty="0" smtClean="0"/>
              <a:t>When multiple trainees work at the same agency, the chances of long term uptake are enhanced</a:t>
            </a:r>
          </a:p>
          <a:p>
            <a:r>
              <a:rPr lang="en-CA" dirty="0" smtClean="0"/>
              <a:t>Trainees know their organization, community, and clientele: they have a good understanding aspects of CBT might need adaptation locally</a:t>
            </a:r>
          </a:p>
          <a:p>
            <a:r>
              <a:rPr lang="en-CA" dirty="0" smtClean="0"/>
              <a:t>Evaluation is needed to show that such training is a good investment</a:t>
            </a:r>
            <a:endParaRPr lang="en-CA" dirty="0"/>
          </a:p>
        </p:txBody>
      </p:sp>
    </p:spTree>
    <p:extLst>
      <p:ext uri="{BB962C8B-B14F-4D97-AF65-F5344CB8AC3E}">
        <p14:creationId xmlns:p14="http://schemas.microsoft.com/office/powerpoint/2010/main" val="844688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go wrong with CBT?</a:t>
            </a:r>
            <a:endParaRPr lang="en-US" dirty="0"/>
          </a:p>
        </p:txBody>
      </p:sp>
      <p:sp>
        <p:nvSpPr>
          <p:cNvPr id="3" name="Content Placeholder 2"/>
          <p:cNvSpPr>
            <a:spLocks noGrp="1"/>
          </p:cNvSpPr>
          <p:nvPr>
            <p:ph idx="1"/>
          </p:nvPr>
        </p:nvSpPr>
        <p:spPr/>
        <p:txBody>
          <a:bodyPr>
            <a:normAutofit/>
          </a:bodyPr>
          <a:lstStyle/>
          <a:p>
            <a:r>
              <a:rPr lang="en-US" dirty="0" smtClean="0"/>
              <a:t>Failure to formulate: external factors interfering (bullies, severe family conflict, cultural biases, poverty &amp; other priorities, etc.)</a:t>
            </a:r>
          </a:p>
          <a:p>
            <a:r>
              <a:rPr lang="en-US" dirty="0" smtClean="0"/>
              <a:t>Failure to formulate: internal factors interfering (e.g., undiagnosed learning disability/untreated ADHD/medical condition) </a:t>
            </a:r>
            <a:r>
              <a:rPr lang="en-US" u="sng" dirty="0" smtClean="0"/>
              <a:t>NB: </a:t>
            </a:r>
            <a:r>
              <a:rPr lang="en-US" dirty="0" smtClean="0"/>
              <a:t>CBT requires verbal working memory</a:t>
            </a:r>
          </a:p>
          <a:p>
            <a:r>
              <a:rPr lang="en-US" dirty="0" smtClean="0"/>
              <a:t>Unrealistic treatment expectations (characterological goals; roles of child/parent/therapist unclear; rate of progress not spelled out)</a:t>
            </a:r>
          </a:p>
          <a:p>
            <a:r>
              <a:rPr lang="en-US" dirty="0" smtClean="0"/>
              <a:t>Lack of treatment fidelity (no homework, too little repetition, infrequent sessions, unstructured sessions, lack of consistent positive reinforcement)</a:t>
            </a:r>
          </a:p>
          <a:p>
            <a:r>
              <a:rPr lang="en-US" dirty="0" smtClean="0"/>
              <a:t>Failure to generalize to real life (needs time, routines, concrete reminders, parental support)</a:t>
            </a:r>
          </a:p>
          <a:p>
            <a:endParaRPr lang="en-US" dirty="0" smtClean="0"/>
          </a:p>
          <a:p>
            <a:endParaRPr lang="en-US" dirty="0" smtClean="0"/>
          </a:p>
          <a:p>
            <a:endParaRPr lang="en-US" dirty="0"/>
          </a:p>
        </p:txBody>
      </p:sp>
    </p:spTree>
    <p:extLst>
      <p:ext uri="{BB962C8B-B14F-4D97-AF65-F5344CB8AC3E}">
        <p14:creationId xmlns:p14="http://schemas.microsoft.com/office/powerpoint/2010/main" val="289563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vert="horz" lIns="92075" tIns="46038" rIns="92075" bIns="46038" rtlCol="0" anchor="t">
            <a:normAutofit/>
          </a:bodyPr>
          <a:lstStyle/>
          <a:p>
            <a:pPr eaLnBrk="1" hangingPunct="1">
              <a:defRPr/>
            </a:pPr>
            <a:r>
              <a:rPr lang="en-US" dirty="0" smtClean="0"/>
              <a:t>E.g., How flexible should you be </a:t>
            </a:r>
            <a:r>
              <a:rPr lang="en-US" dirty="0" smtClean="0"/>
              <a:t>when using </a:t>
            </a:r>
            <a:r>
              <a:rPr lang="en-US" dirty="0" smtClean="0"/>
              <a:t>manuals?</a:t>
            </a:r>
          </a:p>
        </p:txBody>
      </p:sp>
      <p:sp>
        <p:nvSpPr>
          <p:cNvPr id="16387" name="Rectangle 3"/>
          <p:cNvSpPr>
            <a:spLocks noGrp="1" noChangeArrowheads="1"/>
          </p:cNvSpPr>
          <p:nvPr>
            <p:ph type="body" idx="4294967295"/>
          </p:nvPr>
        </p:nvSpPr>
        <p:spPr/>
        <p:txBody>
          <a:bodyPr vert="horz" lIns="92075" tIns="46038" rIns="92075" bIns="46038" rtlCol="0">
            <a:normAutofit fontScale="77500" lnSpcReduction="20000"/>
          </a:bodyPr>
          <a:lstStyle/>
          <a:p>
            <a:pPr eaLnBrk="1" hangingPunct="1">
              <a:defRPr/>
            </a:pPr>
            <a:r>
              <a:rPr lang="en-US" sz="2800" dirty="0"/>
              <a:t>Don’t add concepts to the manual (interferes with repetition), read once before starting</a:t>
            </a:r>
          </a:p>
          <a:p>
            <a:pPr eaLnBrk="1" hangingPunct="1">
              <a:defRPr/>
            </a:pPr>
            <a:r>
              <a:rPr lang="en-US" sz="2800" dirty="0"/>
              <a:t>Ensure child masters all major concepts (even if you fall behind a session or two)</a:t>
            </a:r>
          </a:p>
          <a:p>
            <a:pPr eaLnBrk="1" hangingPunct="1">
              <a:defRPr/>
            </a:pPr>
            <a:r>
              <a:rPr lang="en-US" sz="2800" dirty="0"/>
              <a:t>Writing/reading help is fine</a:t>
            </a:r>
          </a:p>
          <a:p>
            <a:pPr eaLnBrk="1" hangingPunct="1">
              <a:defRPr/>
            </a:pPr>
            <a:r>
              <a:rPr lang="en-US" sz="2800" dirty="0"/>
              <a:t>Reinforce the most minimal </a:t>
            </a:r>
            <a:r>
              <a:rPr lang="en-US" sz="2800" dirty="0" smtClean="0"/>
              <a:t>participation, as engagement is key for success</a:t>
            </a:r>
            <a:endParaRPr lang="en-US" sz="2800" dirty="0"/>
          </a:p>
          <a:p>
            <a:pPr eaLnBrk="1" hangingPunct="1">
              <a:defRPr/>
            </a:pPr>
            <a:r>
              <a:rPr lang="en-US" sz="2800" dirty="0"/>
              <a:t>Support concrete reminders, even if not in the </a:t>
            </a:r>
            <a:r>
              <a:rPr lang="en-US" sz="2800" dirty="0" smtClean="0"/>
              <a:t>book</a:t>
            </a:r>
          </a:p>
          <a:p>
            <a:pPr eaLnBrk="1" hangingPunct="1">
              <a:defRPr/>
            </a:pPr>
            <a:r>
              <a:rPr lang="en-US" sz="2800" dirty="0" smtClean="0"/>
              <a:t>Consider breaking into modules for complex cases</a:t>
            </a:r>
          </a:p>
          <a:p>
            <a:pPr eaLnBrk="1" hangingPunct="1">
              <a:defRPr/>
            </a:pPr>
            <a:r>
              <a:rPr lang="en-US" sz="2800" dirty="0" smtClean="0"/>
              <a:t>Start with an ‘easy’ case and share your challenges as well as your successes in supervision</a:t>
            </a:r>
            <a:endParaRPr lang="en-US" sz="2800" dirty="0"/>
          </a:p>
        </p:txBody>
      </p:sp>
    </p:spTree>
    <p:extLst>
      <p:ext uri="{BB962C8B-B14F-4D97-AF65-F5344CB8AC3E}">
        <p14:creationId xmlns:p14="http://schemas.microsoft.com/office/powerpoint/2010/main" val="1708786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People to consider in knowledge translation…</a:t>
            </a:r>
            <a:endParaRPr lang="en-CA" dirty="0"/>
          </a:p>
        </p:txBody>
      </p:sp>
      <p:sp>
        <p:nvSpPr>
          <p:cNvPr id="3" name="Content Placeholder 2"/>
          <p:cNvSpPr>
            <a:spLocks noGrp="1"/>
          </p:cNvSpPr>
          <p:nvPr>
            <p:ph idx="1"/>
          </p:nvPr>
        </p:nvSpPr>
        <p:spPr/>
        <p:txBody>
          <a:bodyPr/>
          <a:lstStyle/>
          <a:p>
            <a:r>
              <a:rPr lang="en-CA" dirty="0" smtClean="0"/>
              <a:t>Client</a:t>
            </a:r>
          </a:p>
          <a:p>
            <a:r>
              <a:rPr lang="en-CA" dirty="0" smtClean="0"/>
              <a:t>Trainee</a:t>
            </a:r>
          </a:p>
          <a:p>
            <a:r>
              <a:rPr lang="en-CA" dirty="0" smtClean="0"/>
              <a:t>Trainer</a:t>
            </a:r>
          </a:p>
          <a:p>
            <a:r>
              <a:rPr lang="en-CA" dirty="0" smtClean="0"/>
              <a:t>Mental Health Organization</a:t>
            </a:r>
          </a:p>
          <a:p>
            <a:r>
              <a:rPr lang="en-CA" dirty="0" smtClean="0"/>
              <a:t>Community </a:t>
            </a:r>
          </a:p>
          <a:p>
            <a:r>
              <a:rPr lang="en-CA" dirty="0" smtClean="0"/>
              <a:t>Culture</a:t>
            </a:r>
            <a:endParaRPr lang="en-CA" dirty="0"/>
          </a:p>
        </p:txBody>
      </p:sp>
    </p:spTree>
    <p:extLst>
      <p:ext uri="{BB962C8B-B14F-4D97-AF65-F5344CB8AC3E}">
        <p14:creationId xmlns:p14="http://schemas.microsoft.com/office/powerpoint/2010/main" val="55786537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277</TotalTime>
  <Words>1541</Words>
  <Application>Microsoft Office PowerPoint</Application>
  <PresentationFormat>Widescreen</PresentationFormat>
  <Paragraphs>127</Paragraphs>
  <Slides>20</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Century Gothic</vt:lpstr>
      <vt:lpstr>Wingdings</vt:lpstr>
      <vt:lpstr>Wingdings 3</vt:lpstr>
      <vt:lpstr>Wisp</vt:lpstr>
      <vt:lpstr>Chart</vt:lpstr>
      <vt:lpstr>Training rural providers in cognitive behavioral therapy (CBT) via tele-psychiatry  </vt:lpstr>
      <vt:lpstr>Faculty/Presenter Disclosure</vt:lpstr>
      <vt:lpstr>Objectives</vt:lpstr>
      <vt:lpstr>Acknowledgments</vt:lpstr>
      <vt:lpstr>Need for evidence-based treatment</vt:lpstr>
      <vt:lpstr>Technology and opportunity</vt:lpstr>
      <vt:lpstr>What can go wrong with CBT?</vt:lpstr>
      <vt:lpstr>E.g., How flexible should you be when using manuals?</vt:lpstr>
      <vt:lpstr>People to consider in knowledge translation…</vt:lpstr>
      <vt:lpstr>Coping Communities Pilot Project  (child mental health providers, face to face)</vt:lpstr>
      <vt:lpstr>Results by Trainee Report(n = 22)</vt:lpstr>
      <vt:lpstr>CBT Tele-psychiatry KT project</vt:lpstr>
      <vt:lpstr>Changes with Supervised CBT (*p&lt;.001)</vt:lpstr>
      <vt:lpstr>More Observations…</vt:lpstr>
      <vt:lpstr>Qualitative Analysis </vt:lpstr>
      <vt:lpstr>Excerpt from Qualitative Paper</vt:lpstr>
      <vt:lpstr>Qualitative Highlights (First Nations)</vt:lpstr>
      <vt:lpstr>Further study needed…</vt:lpstr>
      <vt:lpstr>Durability</vt:lpstr>
      <vt:lpstr>Thank you for your attention!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rural providers in cognitive behavioral therapy (CBT) via tele-psychiatry  </dc:title>
  <dc:creator>Katharina</dc:creator>
  <cp:lastModifiedBy>Katharina</cp:lastModifiedBy>
  <cp:revision>46</cp:revision>
  <dcterms:created xsi:type="dcterms:W3CDTF">2017-05-28T14:22:36Z</dcterms:created>
  <dcterms:modified xsi:type="dcterms:W3CDTF">2017-05-29T13:30:10Z</dcterms:modified>
</cp:coreProperties>
</file>