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5"/>
  </p:notesMasterIdLst>
  <p:sldIdLst>
    <p:sldId id="256" r:id="rId2"/>
    <p:sldId id="257" r:id="rId3"/>
    <p:sldId id="258" r:id="rId4"/>
    <p:sldId id="259" r:id="rId5"/>
    <p:sldId id="260" r:id="rId6"/>
    <p:sldId id="264" r:id="rId7"/>
    <p:sldId id="265" r:id="rId8"/>
    <p:sldId id="267" r:id="rId9"/>
    <p:sldId id="261" r:id="rId10"/>
    <p:sldId id="262" r:id="rId11"/>
    <p:sldId id="263" r:id="rId12"/>
    <p:sldId id="283" r:id="rId13"/>
    <p:sldId id="299" r:id="rId14"/>
    <p:sldId id="268" r:id="rId15"/>
    <p:sldId id="269" r:id="rId16"/>
    <p:sldId id="284"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300" r:id="rId31"/>
    <p:sldId id="285" r:id="rId32"/>
    <p:sldId id="286" r:id="rId33"/>
    <p:sldId id="288" r:id="rId34"/>
    <p:sldId id="289" r:id="rId35"/>
    <p:sldId id="290" r:id="rId36"/>
    <p:sldId id="291" r:id="rId37"/>
    <p:sldId id="292" r:id="rId38"/>
    <p:sldId id="293" r:id="rId39"/>
    <p:sldId id="294" r:id="rId40"/>
    <p:sldId id="295" r:id="rId41"/>
    <p:sldId id="296" r:id="rId42"/>
    <p:sldId id="297" r:id="rId43"/>
    <p:sldId id="298"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959" autoAdjust="0"/>
    <p:restoredTop sz="94660"/>
  </p:normalViewPr>
  <p:slideViewPr>
    <p:cSldViewPr snapToGrid="0">
      <p:cViewPr varScale="1">
        <p:scale>
          <a:sx n="61" d="100"/>
          <a:sy n="61" d="100"/>
        </p:scale>
        <p:origin x="108" y="36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A27782-E6B9-4CFB-9A43-F4E5D91B62DC}" type="doc">
      <dgm:prSet loTypeId="urn:microsoft.com/office/officeart/2005/8/layout/orgChart1" loCatId="hierarchy" qsTypeId="urn:microsoft.com/office/officeart/2005/8/quickstyle/simple1" qsCatId="simple" csTypeId="urn:microsoft.com/office/officeart/2005/8/colors/accent1_2" csCatId="accent1"/>
      <dgm:spPr/>
    </dgm:pt>
    <dgm:pt modelId="{2698E91B-F8CD-419C-9F30-30860B689A6B}">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smtClean="0">
              <a:ln>
                <a:noFill/>
              </a:ln>
              <a:solidFill>
                <a:srgbClr val="CCECFF"/>
              </a:solidFill>
              <a:effectLst/>
              <a:latin typeface="Arial" panose="020B0604020202020204" pitchFamily="34" charset="0"/>
            </a:rPr>
            <a:t>Constitutional Risks</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smtClean="0">
              <a:ln>
                <a:noFill/>
              </a:ln>
              <a:solidFill>
                <a:srgbClr val="CCECFF"/>
              </a:solidFill>
              <a:effectLst/>
              <a:latin typeface="Arial" panose="020B0604020202020204" pitchFamily="34" charset="0"/>
            </a:rPr>
            <a:t>(Sensory threshold; Perceptual Bias)</a:t>
          </a:r>
          <a:endParaRPr kumimoji="0" lang="en-US" altLang="en-US" b="0" i="0" u="none" strike="noStrike" cap="none" normalizeH="0" baseline="0" smtClean="0">
            <a:ln>
              <a:noFill/>
            </a:ln>
            <a:solidFill>
              <a:schemeClr val="tx1"/>
            </a:solidFill>
            <a:effectLst/>
          </a:endParaRPr>
        </a:p>
      </dgm:t>
    </dgm:pt>
    <dgm:pt modelId="{C4F665CE-D814-4ECB-A0F0-6E1487C91CFC}" type="parTrans" cxnId="{B3388667-567C-4A50-A427-A0EDAAE56D82}">
      <dgm:prSet/>
      <dgm:spPr/>
    </dgm:pt>
    <dgm:pt modelId="{DDA5A61E-62A3-477B-A771-8C5877BF1936}" type="sibTrans" cxnId="{B3388667-567C-4A50-A427-A0EDAAE56D82}">
      <dgm:prSet/>
      <dgm:spPr/>
    </dgm:pt>
    <dgm:pt modelId="{5C2024BF-D47A-472B-9403-12A659C49BF8}">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smtClean="0">
              <a:ln>
                <a:noFill/>
              </a:ln>
              <a:solidFill>
                <a:srgbClr val="CCECFF"/>
              </a:solidFill>
              <a:effectLst/>
              <a:latin typeface="Arial" panose="020B0604020202020204" pitchFamily="34" charset="0"/>
            </a:rPr>
            <a:t>Feeling Anxious</a:t>
          </a:r>
          <a:endParaRPr kumimoji="0" lang="en-US" altLang="en-US" b="0" i="0" u="none" strike="noStrike" cap="none" normalizeH="0" baseline="0" smtClean="0">
            <a:ln>
              <a:noFill/>
            </a:ln>
            <a:solidFill>
              <a:schemeClr val="tx1"/>
            </a:solidFill>
            <a:effectLst/>
          </a:endParaRPr>
        </a:p>
      </dgm:t>
    </dgm:pt>
    <dgm:pt modelId="{3B1DCB18-E1BD-440F-957F-570282634973}" type="parTrans" cxnId="{B0153665-F4E8-4FB7-9354-B4C40E6670C2}">
      <dgm:prSet/>
      <dgm:spPr/>
    </dgm:pt>
    <dgm:pt modelId="{AFC15F44-78E1-40BC-8DAE-367844856006}" type="sibTrans" cxnId="{B0153665-F4E8-4FB7-9354-B4C40E6670C2}">
      <dgm:prSet/>
      <dgm:spPr/>
    </dgm:pt>
    <dgm:pt modelId="{01DC1AE0-C2F9-4DBF-96CA-FC931D8DE44E}">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smtClean="0">
              <a:ln>
                <a:noFill/>
              </a:ln>
              <a:solidFill>
                <a:srgbClr val="CCECFF"/>
              </a:solidFill>
              <a:effectLst/>
              <a:latin typeface="Arial" panose="020B0604020202020204" pitchFamily="34" charset="0"/>
            </a:rPr>
            <a:t>Behavioral Response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smtClean="0">
              <a:ln>
                <a:noFill/>
              </a:ln>
              <a:solidFill>
                <a:srgbClr val="CCECFF"/>
              </a:solidFill>
              <a:effectLst/>
              <a:latin typeface="Arial" panose="020B0604020202020204" pitchFamily="34" charset="0"/>
            </a:rPr>
            <a:t>(Avoid vs. Desensitize)</a:t>
          </a:r>
          <a:endParaRPr kumimoji="0" lang="en-US" altLang="en-US" b="0" i="0" u="none" strike="noStrike" cap="none" normalizeH="0" baseline="0" smtClean="0">
            <a:ln>
              <a:noFill/>
            </a:ln>
            <a:solidFill>
              <a:schemeClr val="tx1"/>
            </a:solidFill>
            <a:effectLst/>
          </a:endParaRPr>
        </a:p>
      </dgm:t>
    </dgm:pt>
    <dgm:pt modelId="{ACC3373F-C4F4-4452-B8E6-25BCCC59976A}" type="parTrans" cxnId="{967C1038-22C5-4288-93BE-D2CF56C0735A}">
      <dgm:prSet/>
      <dgm:spPr/>
    </dgm:pt>
    <dgm:pt modelId="{6873BB13-944D-45DE-B175-D7190370B8A7}" type="sibTrans" cxnId="{967C1038-22C5-4288-93BE-D2CF56C0735A}">
      <dgm:prSet/>
      <dgm:spPr/>
    </dgm:pt>
    <dgm:pt modelId="{154669BC-EF2E-464E-AE52-4C6D2849BE5A}">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smtClean="0">
              <a:ln>
                <a:noFill/>
              </a:ln>
              <a:solidFill>
                <a:srgbClr val="CCECFF"/>
              </a:solidFill>
              <a:effectLst/>
              <a:latin typeface="Arial" panose="020B0604020202020204" pitchFamily="34" charset="0"/>
            </a:rPr>
            <a:t>Cognitive Response</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smtClean="0">
              <a:ln>
                <a:noFill/>
              </a:ln>
              <a:solidFill>
                <a:srgbClr val="CCECFF"/>
              </a:solidFill>
              <a:effectLst/>
              <a:latin typeface="Arial" panose="020B0604020202020204" pitchFamily="34" charset="0"/>
            </a:rPr>
            <a:t>(Catastrophic vs. Calming)</a:t>
          </a:r>
          <a:endParaRPr kumimoji="0" lang="en-US" altLang="en-US" b="0" i="0" u="none" strike="noStrike" cap="none" normalizeH="0" baseline="0" smtClean="0">
            <a:ln>
              <a:noFill/>
            </a:ln>
            <a:solidFill>
              <a:schemeClr val="tx1"/>
            </a:solidFill>
            <a:effectLst/>
          </a:endParaRPr>
        </a:p>
      </dgm:t>
    </dgm:pt>
    <dgm:pt modelId="{5E0BA3D2-EE6D-46E0-8161-93CACC86B0D8}" type="parTrans" cxnId="{70C16AEF-4F97-45A5-AAD1-867B2F9FA9C0}">
      <dgm:prSet/>
      <dgm:spPr/>
    </dgm:pt>
    <dgm:pt modelId="{84135190-FD2C-4147-B2AD-66EB20CE43D8}" type="sibTrans" cxnId="{70C16AEF-4F97-45A5-AAD1-867B2F9FA9C0}">
      <dgm:prSet/>
      <dgm:spPr/>
    </dgm:pt>
    <dgm:pt modelId="{9EE8D8DC-95D0-49AF-ABFC-A3F39F0E41A9}" type="pres">
      <dgm:prSet presAssocID="{BAA27782-E6B9-4CFB-9A43-F4E5D91B62DC}" presName="hierChild1" presStyleCnt="0">
        <dgm:presLayoutVars>
          <dgm:orgChart val="1"/>
          <dgm:chPref val="1"/>
          <dgm:dir/>
          <dgm:animOne val="branch"/>
          <dgm:animLvl val="lvl"/>
          <dgm:resizeHandles/>
        </dgm:presLayoutVars>
      </dgm:prSet>
      <dgm:spPr/>
    </dgm:pt>
    <dgm:pt modelId="{B56D1DA2-BEDC-47F1-94D4-42A6B7AADF78}" type="pres">
      <dgm:prSet presAssocID="{2698E91B-F8CD-419C-9F30-30860B689A6B}" presName="hierRoot1" presStyleCnt="0">
        <dgm:presLayoutVars>
          <dgm:hierBranch/>
        </dgm:presLayoutVars>
      </dgm:prSet>
      <dgm:spPr/>
    </dgm:pt>
    <dgm:pt modelId="{7F0F9701-9A2F-41BB-B73A-C45C23B9DF1C}" type="pres">
      <dgm:prSet presAssocID="{2698E91B-F8CD-419C-9F30-30860B689A6B}" presName="rootComposite1" presStyleCnt="0"/>
      <dgm:spPr/>
    </dgm:pt>
    <dgm:pt modelId="{A5406EFA-9847-4C55-AFCB-FF468366857B}" type="pres">
      <dgm:prSet presAssocID="{2698E91B-F8CD-419C-9F30-30860B689A6B}" presName="rootText1" presStyleLbl="node0" presStyleIdx="0" presStyleCnt="1">
        <dgm:presLayoutVars>
          <dgm:chPref val="3"/>
        </dgm:presLayoutVars>
      </dgm:prSet>
      <dgm:spPr/>
      <dgm:t>
        <a:bodyPr/>
        <a:lstStyle/>
        <a:p>
          <a:endParaRPr lang="en-CA"/>
        </a:p>
      </dgm:t>
    </dgm:pt>
    <dgm:pt modelId="{EF7648C8-ACB3-4FFF-806C-9C317B14E3A9}" type="pres">
      <dgm:prSet presAssocID="{2698E91B-F8CD-419C-9F30-30860B689A6B}" presName="rootConnector1" presStyleLbl="node1" presStyleIdx="0" presStyleCnt="0"/>
      <dgm:spPr/>
      <dgm:t>
        <a:bodyPr/>
        <a:lstStyle/>
        <a:p>
          <a:endParaRPr lang="en-CA"/>
        </a:p>
      </dgm:t>
    </dgm:pt>
    <dgm:pt modelId="{9AC39A53-BB80-44FF-BA3C-384FEC7DECF0}" type="pres">
      <dgm:prSet presAssocID="{2698E91B-F8CD-419C-9F30-30860B689A6B}" presName="hierChild2" presStyleCnt="0"/>
      <dgm:spPr/>
    </dgm:pt>
    <dgm:pt modelId="{E680BA77-78CD-4C7F-B201-990E537F7FF9}" type="pres">
      <dgm:prSet presAssocID="{3B1DCB18-E1BD-440F-957F-570282634973}" presName="Name35" presStyleLbl="parChTrans1D2" presStyleIdx="0" presStyleCnt="1"/>
      <dgm:spPr/>
    </dgm:pt>
    <dgm:pt modelId="{2AE6F87D-A433-48FA-8401-07963C1C797A}" type="pres">
      <dgm:prSet presAssocID="{5C2024BF-D47A-472B-9403-12A659C49BF8}" presName="hierRoot2" presStyleCnt="0">
        <dgm:presLayoutVars>
          <dgm:hierBranch/>
        </dgm:presLayoutVars>
      </dgm:prSet>
      <dgm:spPr/>
    </dgm:pt>
    <dgm:pt modelId="{5CA23BBD-502D-45E8-8816-54321E31205A}" type="pres">
      <dgm:prSet presAssocID="{5C2024BF-D47A-472B-9403-12A659C49BF8}" presName="rootComposite" presStyleCnt="0"/>
      <dgm:spPr/>
    </dgm:pt>
    <dgm:pt modelId="{CA1B9710-DCB4-4242-BFBB-50C4D167E500}" type="pres">
      <dgm:prSet presAssocID="{5C2024BF-D47A-472B-9403-12A659C49BF8}" presName="rootText" presStyleLbl="node2" presStyleIdx="0" presStyleCnt="1">
        <dgm:presLayoutVars>
          <dgm:chPref val="3"/>
        </dgm:presLayoutVars>
      </dgm:prSet>
      <dgm:spPr/>
      <dgm:t>
        <a:bodyPr/>
        <a:lstStyle/>
        <a:p>
          <a:endParaRPr lang="en-CA"/>
        </a:p>
      </dgm:t>
    </dgm:pt>
    <dgm:pt modelId="{95F0C55E-B3C2-4CFF-A167-AAA8DB41B0D3}" type="pres">
      <dgm:prSet presAssocID="{5C2024BF-D47A-472B-9403-12A659C49BF8}" presName="rootConnector" presStyleLbl="node2" presStyleIdx="0" presStyleCnt="1"/>
      <dgm:spPr/>
      <dgm:t>
        <a:bodyPr/>
        <a:lstStyle/>
        <a:p>
          <a:endParaRPr lang="en-CA"/>
        </a:p>
      </dgm:t>
    </dgm:pt>
    <dgm:pt modelId="{B8017DF5-4A1B-4209-BB4F-00152CA81A4F}" type="pres">
      <dgm:prSet presAssocID="{5C2024BF-D47A-472B-9403-12A659C49BF8}" presName="hierChild4" presStyleCnt="0"/>
      <dgm:spPr/>
    </dgm:pt>
    <dgm:pt modelId="{729978E6-D13A-449A-8968-F55B4748E740}" type="pres">
      <dgm:prSet presAssocID="{ACC3373F-C4F4-4452-B8E6-25BCCC59976A}" presName="Name35" presStyleLbl="parChTrans1D3" presStyleIdx="0" presStyleCnt="2"/>
      <dgm:spPr/>
    </dgm:pt>
    <dgm:pt modelId="{F43ACA15-339B-4AB2-802F-F9CBCC147F6E}" type="pres">
      <dgm:prSet presAssocID="{01DC1AE0-C2F9-4DBF-96CA-FC931D8DE44E}" presName="hierRoot2" presStyleCnt="0">
        <dgm:presLayoutVars>
          <dgm:hierBranch val="r"/>
        </dgm:presLayoutVars>
      </dgm:prSet>
      <dgm:spPr/>
    </dgm:pt>
    <dgm:pt modelId="{EF87CAB9-6CA8-484C-A461-AA4E99DDA052}" type="pres">
      <dgm:prSet presAssocID="{01DC1AE0-C2F9-4DBF-96CA-FC931D8DE44E}" presName="rootComposite" presStyleCnt="0"/>
      <dgm:spPr/>
    </dgm:pt>
    <dgm:pt modelId="{43D80D37-E059-45D0-A404-1F213435B896}" type="pres">
      <dgm:prSet presAssocID="{01DC1AE0-C2F9-4DBF-96CA-FC931D8DE44E}" presName="rootText" presStyleLbl="node3" presStyleIdx="0" presStyleCnt="2">
        <dgm:presLayoutVars>
          <dgm:chPref val="3"/>
        </dgm:presLayoutVars>
      </dgm:prSet>
      <dgm:spPr/>
      <dgm:t>
        <a:bodyPr/>
        <a:lstStyle/>
        <a:p>
          <a:endParaRPr lang="en-CA"/>
        </a:p>
      </dgm:t>
    </dgm:pt>
    <dgm:pt modelId="{2A5BB40C-DC14-4D4B-85DF-72C6D86E9CED}" type="pres">
      <dgm:prSet presAssocID="{01DC1AE0-C2F9-4DBF-96CA-FC931D8DE44E}" presName="rootConnector" presStyleLbl="node3" presStyleIdx="0" presStyleCnt="2"/>
      <dgm:spPr/>
      <dgm:t>
        <a:bodyPr/>
        <a:lstStyle/>
        <a:p>
          <a:endParaRPr lang="en-CA"/>
        </a:p>
      </dgm:t>
    </dgm:pt>
    <dgm:pt modelId="{F0227384-C771-4F9E-A618-5ACA0761F0C6}" type="pres">
      <dgm:prSet presAssocID="{01DC1AE0-C2F9-4DBF-96CA-FC931D8DE44E}" presName="hierChild4" presStyleCnt="0"/>
      <dgm:spPr/>
    </dgm:pt>
    <dgm:pt modelId="{F353DEBE-B11F-41C9-83EE-480BAEEFC813}" type="pres">
      <dgm:prSet presAssocID="{01DC1AE0-C2F9-4DBF-96CA-FC931D8DE44E}" presName="hierChild5" presStyleCnt="0"/>
      <dgm:spPr/>
    </dgm:pt>
    <dgm:pt modelId="{D87461BE-3284-4A98-854B-2AF1653B80F0}" type="pres">
      <dgm:prSet presAssocID="{5E0BA3D2-EE6D-46E0-8161-93CACC86B0D8}" presName="Name35" presStyleLbl="parChTrans1D3" presStyleIdx="1" presStyleCnt="2"/>
      <dgm:spPr/>
    </dgm:pt>
    <dgm:pt modelId="{677B78C2-355D-4D3A-A44A-F958E211E037}" type="pres">
      <dgm:prSet presAssocID="{154669BC-EF2E-464E-AE52-4C6D2849BE5A}" presName="hierRoot2" presStyleCnt="0">
        <dgm:presLayoutVars>
          <dgm:hierBranch val="r"/>
        </dgm:presLayoutVars>
      </dgm:prSet>
      <dgm:spPr/>
    </dgm:pt>
    <dgm:pt modelId="{03D2AE48-757E-4FEF-AA78-0C9D0627A0FA}" type="pres">
      <dgm:prSet presAssocID="{154669BC-EF2E-464E-AE52-4C6D2849BE5A}" presName="rootComposite" presStyleCnt="0"/>
      <dgm:spPr/>
    </dgm:pt>
    <dgm:pt modelId="{F34F57A8-9D36-4C26-9E6D-E6FEAE1EA5C9}" type="pres">
      <dgm:prSet presAssocID="{154669BC-EF2E-464E-AE52-4C6D2849BE5A}" presName="rootText" presStyleLbl="node3" presStyleIdx="1" presStyleCnt="2">
        <dgm:presLayoutVars>
          <dgm:chPref val="3"/>
        </dgm:presLayoutVars>
      </dgm:prSet>
      <dgm:spPr/>
      <dgm:t>
        <a:bodyPr/>
        <a:lstStyle/>
        <a:p>
          <a:endParaRPr lang="en-CA"/>
        </a:p>
      </dgm:t>
    </dgm:pt>
    <dgm:pt modelId="{3A3A5633-5F21-43B3-961D-1BAC2739B75B}" type="pres">
      <dgm:prSet presAssocID="{154669BC-EF2E-464E-AE52-4C6D2849BE5A}" presName="rootConnector" presStyleLbl="node3" presStyleIdx="1" presStyleCnt="2"/>
      <dgm:spPr/>
      <dgm:t>
        <a:bodyPr/>
        <a:lstStyle/>
        <a:p>
          <a:endParaRPr lang="en-CA"/>
        </a:p>
      </dgm:t>
    </dgm:pt>
    <dgm:pt modelId="{6EB25124-168E-4828-AB06-566E465FBE1E}" type="pres">
      <dgm:prSet presAssocID="{154669BC-EF2E-464E-AE52-4C6D2849BE5A}" presName="hierChild4" presStyleCnt="0"/>
      <dgm:spPr/>
    </dgm:pt>
    <dgm:pt modelId="{1DD0D392-A371-4846-85AA-B6F76160A521}" type="pres">
      <dgm:prSet presAssocID="{154669BC-EF2E-464E-AE52-4C6D2849BE5A}" presName="hierChild5" presStyleCnt="0"/>
      <dgm:spPr/>
    </dgm:pt>
    <dgm:pt modelId="{0FE1A63B-23AD-42E0-B165-6ACE36DB81A5}" type="pres">
      <dgm:prSet presAssocID="{5C2024BF-D47A-472B-9403-12A659C49BF8}" presName="hierChild5" presStyleCnt="0"/>
      <dgm:spPr/>
    </dgm:pt>
    <dgm:pt modelId="{84C8F1C2-522A-468D-A148-C3313FF0C04B}" type="pres">
      <dgm:prSet presAssocID="{2698E91B-F8CD-419C-9F30-30860B689A6B}" presName="hierChild3" presStyleCnt="0"/>
      <dgm:spPr/>
    </dgm:pt>
  </dgm:ptLst>
  <dgm:cxnLst>
    <dgm:cxn modelId="{B3388667-567C-4A50-A427-A0EDAAE56D82}" srcId="{BAA27782-E6B9-4CFB-9A43-F4E5D91B62DC}" destId="{2698E91B-F8CD-419C-9F30-30860B689A6B}" srcOrd="0" destOrd="0" parTransId="{C4F665CE-D814-4ECB-A0F0-6E1487C91CFC}" sibTransId="{DDA5A61E-62A3-477B-A771-8C5877BF1936}"/>
    <dgm:cxn modelId="{70C16AEF-4F97-45A5-AAD1-867B2F9FA9C0}" srcId="{5C2024BF-D47A-472B-9403-12A659C49BF8}" destId="{154669BC-EF2E-464E-AE52-4C6D2849BE5A}" srcOrd="1" destOrd="0" parTransId="{5E0BA3D2-EE6D-46E0-8161-93CACC86B0D8}" sibTransId="{84135190-FD2C-4147-B2AD-66EB20CE43D8}"/>
    <dgm:cxn modelId="{76B14528-A494-4B30-80EA-919B16F66A47}" type="presOf" srcId="{5C2024BF-D47A-472B-9403-12A659C49BF8}" destId="{95F0C55E-B3C2-4CFF-A167-AAA8DB41B0D3}" srcOrd="1" destOrd="0" presId="urn:microsoft.com/office/officeart/2005/8/layout/orgChart1"/>
    <dgm:cxn modelId="{EE54F423-0653-4311-980F-5A4ED5C3012A}" type="presOf" srcId="{5E0BA3D2-EE6D-46E0-8161-93CACC86B0D8}" destId="{D87461BE-3284-4A98-854B-2AF1653B80F0}" srcOrd="0" destOrd="0" presId="urn:microsoft.com/office/officeart/2005/8/layout/orgChart1"/>
    <dgm:cxn modelId="{967C1038-22C5-4288-93BE-D2CF56C0735A}" srcId="{5C2024BF-D47A-472B-9403-12A659C49BF8}" destId="{01DC1AE0-C2F9-4DBF-96CA-FC931D8DE44E}" srcOrd="0" destOrd="0" parTransId="{ACC3373F-C4F4-4452-B8E6-25BCCC59976A}" sibTransId="{6873BB13-944D-45DE-B175-D7190370B8A7}"/>
    <dgm:cxn modelId="{70653946-BC13-47B9-B99D-C43B11ABB33C}" type="presOf" srcId="{01DC1AE0-C2F9-4DBF-96CA-FC931D8DE44E}" destId="{43D80D37-E059-45D0-A404-1F213435B896}" srcOrd="0" destOrd="0" presId="urn:microsoft.com/office/officeart/2005/8/layout/orgChart1"/>
    <dgm:cxn modelId="{453A0069-0F8D-46FE-BD51-499C9C399663}" type="presOf" srcId="{154669BC-EF2E-464E-AE52-4C6D2849BE5A}" destId="{F34F57A8-9D36-4C26-9E6D-E6FEAE1EA5C9}" srcOrd="0" destOrd="0" presId="urn:microsoft.com/office/officeart/2005/8/layout/orgChart1"/>
    <dgm:cxn modelId="{6105D092-F53F-4D54-B5D4-66E5000F3F5A}" type="presOf" srcId="{154669BC-EF2E-464E-AE52-4C6D2849BE5A}" destId="{3A3A5633-5F21-43B3-961D-1BAC2739B75B}" srcOrd="1" destOrd="0" presId="urn:microsoft.com/office/officeart/2005/8/layout/orgChart1"/>
    <dgm:cxn modelId="{6FFA8730-3892-49AC-AD4D-719C9071D7B1}" type="presOf" srcId="{3B1DCB18-E1BD-440F-957F-570282634973}" destId="{E680BA77-78CD-4C7F-B201-990E537F7FF9}" srcOrd="0" destOrd="0" presId="urn:microsoft.com/office/officeart/2005/8/layout/orgChart1"/>
    <dgm:cxn modelId="{509CBF04-44CB-46AE-A6BF-3F31B5449AC4}" type="presOf" srcId="{2698E91B-F8CD-419C-9F30-30860B689A6B}" destId="{A5406EFA-9847-4C55-AFCB-FF468366857B}" srcOrd="0" destOrd="0" presId="urn:microsoft.com/office/officeart/2005/8/layout/orgChart1"/>
    <dgm:cxn modelId="{A551457C-805E-4279-979B-2FBA709ABA75}" type="presOf" srcId="{01DC1AE0-C2F9-4DBF-96CA-FC931D8DE44E}" destId="{2A5BB40C-DC14-4D4B-85DF-72C6D86E9CED}" srcOrd="1" destOrd="0" presId="urn:microsoft.com/office/officeart/2005/8/layout/orgChart1"/>
    <dgm:cxn modelId="{56E56079-E475-414B-9519-521B5C78DFAB}" type="presOf" srcId="{BAA27782-E6B9-4CFB-9A43-F4E5D91B62DC}" destId="{9EE8D8DC-95D0-49AF-ABFC-A3F39F0E41A9}" srcOrd="0" destOrd="0" presId="urn:microsoft.com/office/officeart/2005/8/layout/orgChart1"/>
    <dgm:cxn modelId="{B0153665-F4E8-4FB7-9354-B4C40E6670C2}" srcId="{2698E91B-F8CD-419C-9F30-30860B689A6B}" destId="{5C2024BF-D47A-472B-9403-12A659C49BF8}" srcOrd="0" destOrd="0" parTransId="{3B1DCB18-E1BD-440F-957F-570282634973}" sibTransId="{AFC15F44-78E1-40BC-8DAE-367844856006}"/>
    <dgm:cxn modelId="{BF0AEA31-FBD4-4772-A68C-E81C5634AD8F}" type="presOf" srcId="{2698E91B-F8CD-419C-9F30-30860B689A6B}" destId="{EF7648C8-ACB3-4FFF-806C-9C317B14E3A9}" srcOrd="1" destOrd="0" presId="urn:microsoft.com/office/officeart/2005/8/layout/orgChart1"/>
    <dgm:cxn modelId="{CB2B32D5-36AC-479D-813D-EF5F5A842D6D}" type="presOf" srcId="{ACC3373F-C4F4-4452-B8E6-25BCCC59976A}" destId="{729978E6-D13A-449A-8968-F55B4748E740}" srcOrd="0" destOrd="0" presId="urn:microsoft.com/office/officeart/2005/8/layout/orgChart1"/>
    <dgm:cxn modelId="{01C70A75-C7DB-4724-809B-9436A2FBFF16}" type="presOf" srcId="{5C2024BF-D47A-472B-9403-12A659C49BF8}" destId="{CA1B9710-DCB4-4242-BFBB-50C4D167E500}" srcOrd="0" destOrd="0" presId="urn:microsoft.com/office/officeart/2005/8/layout/orgChart1"/>
    <dgm:cxn modelId="{8241466A-0AA1-4889-BD3A-7CCE04923F28}" type="presParOf" srcId="{9EE8D8DC-95D0-49AF-ABFC-A3F39F0E41A9}" destId="{B56D1DA2-BEDC-47F1-94D4-42A6B7AADF78}" srcOrd="0" destOrd="0" presId="urn:microsoft.com/office/officeart/2005/8/layout/orgChart1"/>
    <dgm:cxn modelId="{84677684-FE43-462B-8D52-1B45E4BE5B5A}" type="presParOf" srcId="{B56D1DA2-BEDC-47F1-94D4-42A6B7AADF78}" destId="{7F0F9701-9A2F-41BB-B73A-C45C23B9DF1C}" srcOrd="0" destOrd="0" presId="urn:microsoft.com/office/officeart/2005/8/layout/orgChart1"/>
    <dgm:cxn modelId="{31289D91-A72B-438D-8909-0777FCE573D6}" type="presParOf" srcId="{7F0F9701-9A2F-41BB-B73A-C45C23B9DF1C}" destId="{A5406EFA-9847-4C55-AFCB-FF468366857B}" srcOrd="0" destOrd="0" presId="urn:microsoft.com/office/officeart/2005/8/layout/orgChart1"/>
    <dgm:cxn modelId="{FDAD34A7-93F1-48A3-8D11-94E70B071D60}" type="presParOf" srcId="{7F0F9701-9A2F-41BB-B73A-C45C23B9DF1C}" destId="{EF7648C8-ACB3-4FFF-806C-9C317B14E3A9}" srcOrd="1" destOrd="0" presId="urn:microsoft.com/office/officeart/2005/8/layout/orgChart1"/>
    <dgm:cxn modelId="{991189F9-E09B-4822-8370-A05A6647C6CA}" type="presParOf" srcId="{B56D1DA2-BEDC-47F1-94D4-42A6B7AADF78}" destId="{9AC39A53-BB80-44FF-BA3C-384FEC7DECF0}" srcOrd="1" destOrd="0" presId="urn:microsoft.com/office/officeart/2005/8/layout/orgChart1"/>
    <dgm:cxn modelId="{F8C2062A-34A0-448E-81C0-9581D612669D}" type="presParOf" srcId="{9AC39A53-BB80-44FF-BA3C-384FEC7DECF0}" destId="{E680BA77-78CD-4C7F-B201-990E537F7FF9}" srcOrd="0" destOrd="0" presId="urn:microsoft.com/office/officeart/2005/8/layout/orgChart1"/>
    <dgm:cxn modelId="{ED2F0E5B-313C-4939-BE70-A82270DB0091}" type="presParOf" srcId="{9AC39A53-BB80-44FF-BA3C-384FEC7DECF0}" destId="{2AE6F87D-A433-48FA-8401-07963C1C797A}" srcOrd="1" destOrd="0" presId="urn:microsoft.com/office/officeart/2005/8/layout/orgChart1"/>
    <dgm:cxn modelId="{27E647A2-6061-498D-87D9-72B4527F52A2}" type="presParOf" srcId="{2AE6F87D-A433-48FA-8401-07963C1C797A}" destId="{5CA23BBD-502D-45E8-8816-54321E31205A}" srcOrd="0" destOrd="0" presId="urn:microsoft.com/office/officeart/2005/8/layout/orgChart1"/>
    <dgm:cxn modelId="{339BC285-65D1-468E-AED0-A4DBD2FCDADA}" type="presParOf" srcId="{5CA23BBD-502D-45E8-8816-54321E31205A}" destId="{CA1B9710-DCB4-4242-BFBB-50C4D167E500}" srcOrd="0" destOrd="0" presId="urn:microsoft.com/office/officeart/2005/8/layout/orgChart1"/>
    <dgm:cxn modelId="{2ABD6ACD-8AAA-4B0C-9A96-9E6ECFB7228E}" type="presParOf" srcId="{5CA23BBD-502D-45E8-8816-54321E31205A}" destId="{95F0C55E-B3C2-4CFF-A167-AAA8DB41B0D3}" srcOrd="1" destOrd="0" presId="urn:microsoft.com/office/officeart/2005/8/layout/orgChart1"/>
    <dgm:cxn modelId="{4F531712-36B8-4629-9138-CD54328039DF}" type="presParOf" srcId="{2AE6F87D-A433-48FA-8401-07963C1C797A}" destId="{B8017DF5-4A1B-4209-BB4F-00152CA81A4F}" srcOrd="1" destOrd="0" presId="urn:microsoft.com/office/officeart/2005/8/layout/orgChart1"/>
    <dgm:cxn modelId="{C1EACD02-95F1-42B0-9956-04F172184A50}" type="presParOf" srcId="{B8017DF5-4A1B-4209-BB4F-00152CA81A4F}" destId="{729978E6-D13A-449A-8968-F55B4748E740}" srcOrd="0" destOrd="0" presId="urn:microsoft.com/office/officeart/2005/8/layout/orgChart1"/>
    <dgm:cxn modelId="{824C2907-0043-4924-A48F-54F5D7266380}" type="presParOf" srcId="{B8017DF5-4A1B-4209-BB4F-00152CA81A4F}" destId="{F43ACA15-339B-4AB2-802F-F9CBCC147F6E}" srcOrd="1" destOrd="0" presId="urn:microsoft.com/office/officeart/2005/8/layout/orgChart1"/>
    <dgm:cxn modelId="{12271C7E-7CB9-45AD-9128-9A550A86EFF0}" type="presParOf" srcId="{F43ACA15-339B-4AB2-802F-F9CBCC147F6E}" destId="{EF87CAB9-6CA8-484C-A461-AA4E99DDA052}" srcOrd="0" destOrd="0" presId="urn:microsoft.com/office/officeart/2005/8/layout/orgChart1"/>
    <dgm:cxn modelId="{BF3A9536-FB5E-44B7-A862-E32AF8E58AAE}" type="presParOf" srcId="{EF87CAB9-6CA8-484C-A461-AA4E99DDA052}" destId="{43D80D37-E059-45D0-A404-1F213435B896}" srcOrd="0" destOrd="0" presId="urn:microsoft.com/office/officeart/2005/8/layout/orgChart1"/>
    <dgm:cxn modelId="{69D2BA74-93E2-4EDB-97A2-84A762ACD1ED}" type="presParOf" srcId="{EF87CAB9-6CA8-484C-A461-AA4E99DDA052}" destId="{2A5BB40C-DC14-4D4B-85DF-72C6D86E9CED}" srcOrd="1" destOrd="0" presId="urn:microsoft.com/office/officeart/2005/8/layout/orgChart1"/>
    <dgm:cxn modelId="{CEE0B5B0-378B-43CF-B6D9-E0A1D69B2D9F}" type="presParOf" srcId="{F43ACA15-339B-4AB2-802F-F9CBCC147F6E}" destId="{F0227384-C771-4F9E-A618-5ACA0761F0C6}" srcOrd="1" destOrd="0" presId="urn:microsoft.com/office/officeart/2005/8/layout/orgChart1"/>
    <dgm:cxn modelId="{D9FDDE8F-CBF0-46C9-98EF-CBACB23D4B2F}" type="presParOf" srcId="{F43ACA15-339B-4AB2-802F-F9CBCC147F6E}" destId="{F353DEBE-B11F-41C9-83EE-480BAEEFC813}" srcOrd="2" destOrd="0" presId="urn:microsoft.com/office/officeart/2005/8/layout/orgChart1"/>
    <dgm:cxn modelId="{66B64B5C-5D2F-4B19-B5A3-EF79F7AC908C}" type="presParOf" srcId="{B8017DF5-4A1B-4209-BB4F-00152CA81A4F}" destId="{D87461BE-3284-4A98-854B-2AF1653B80F0}" srcOrd="2" destOrd="0" presId="urn:microsoft.com/office/officeart/2005/8/layout/orgChart1"/>
    <dgm:cxn modelId="{45A18674-1E4E-4C7A-AEE1-4589E71429E9}" type="presParOf" srcId="{B8017DF5-4A1B-4209-BB4F-00152CA81A4F}" destId="{677B78C2-355D-4D3A-A44A-F958E211E037}" srcOrd="3" destOrd="0" presId="urn:microsoft.com/office/officeart/2005/8/layout/orgChart1"/>
    <dgm:cxn modelId="{494F38C2-50C6-456A-B8CF-01C1AE7ECE1B}" type="presParOf" srcId="{677B78C2-355D-4D3A-A44A-F958E211E037}" destId="{03D2AE48-757E-4FEF-AA78-0C9D0627A0FA}" srcOrd="0" destOrd="0" presId="urn:microsoft.com/office/officeart/2005/8/layout/orgChart1"/>
    <dgm:cxn modelId="{BB5A0591-2DCC-439F-A936-E110D2228715}" type="presParOf" srcId="{03D2AE48-757E-4FEF-AA78-0C9D0627A0FA}" destId="{F34F57A8-9D36-4C26-9E6D-E6FEAE1EA5C9}" srcOrd="0" destOrd="0" presId="urn:microsoft.com/office/officeart/2005/8/layout/orgChart1"/>
    <dgm:cxn modelId="{DCE9A92A-C852-4325-B58A-C8F9A1711BDA}" type="presParOf" srcId="{03D2AE48-757E-4FEF-AA78-0C9D0627A0FA}" destId="{3A3A5633-5F21-43B3-961D-1BAC2739B75B}" srcOrd="1" destOrd="0" presId="urn:microsoft.com/office/officeart/2005/8/layout/orgChart1"/>
    <dgm:cxn modelId="{8258D724-CAF0-414E-B85C-2AFDD4C497A1}" type="presParOf" srcId="{677B78C2-355D-4D3A-A44A-F958E211E037}" destId="{6EB25124-168E-4828-AB06-566E465FBE1E}" srcOrd="1" destOrd="0" presId="urn:microsoft.com/office/officeart/2005/8/layout/orgChart1"/>
    <dgm:cxn modelId="{B660574E-70A4-4D20-BCA6-2DB52E524681}" type="presParOf" srcId="{677B78C2-355D-4D3A-A44A-F958E211E037}" destId="{1DD0D392-A371-4846-85AA-B6F76160A521}" srcOrd="2" destOrd="0" presId="urn:microsoft.com/office/officeart/2005/8/layout/orgChart1"/>
    <dgm:cxn modelId="{5FF17C93-3F0B-4979-AD69-7E4545599AD8}" type="presParOf" srcId="{2AE6F87D-A433-48FA-8401-07963C1C797A}" destId="{0FE1A63B-23AD-42E0-B165-6ACE36DB81A5}" srcOrd="2" destOrd="0" presId="urn:microsoft.com/office/officeart/2005/8/layout/orgChart1"/>
    <dgm:cxn modelId="{F76F378A-7F13-4605-885C-D841BC13A6C0}" type="presParOf" srcId="{B56D1DA2-BEDC-47F1-94D4-42A6B7AADF78}" destId="{84C8F1C2-522A-468D-A148-C3313FF0C04B}"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D3BFF4-5CF6-4FF1-B537-FA2160408E37}" type="datetimeFigureOut">
              <a:rPr lang="en-CA" smtClean="0"/>
              <a:t>2017-09-25</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62AA9A-6FEB-406A-9F23-87E7F740CBCA}" type="slidenum">
              <a:rPr lang="en-CA" smtClean="0"/>
              <a:t>‹#›</a:t>
            </a:fld>
            <a:endParaRPr lang="en-CA"/>
          </a:p>
        </p:txBody>
      </p:sp>
    </p:spTree>
    <p:extLst>
      <p:ext uri="{BB962C8B-B14F-4D97-AF65-F5344CB8AC3E}">
        <p14:creationId xmlns:p14="http://schemas.microsoft.com/office/powerpoint/2010/main" val="3175086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4294967295"/>
          </p:nvPr>
        </p:nvSpPr>
        <p:spPr>
          <a:xfrm>
            <a:off x="3884613" y="8685213"/>
            <a:ext cx="2971800" cy="457200"/>
          </a:xfrm>
          <a:prstGeom prst="rect">
            <a:avLst/>
          </a:prstGeom>
        </p:spPr>
        <p:txBody>
          <a:bodyPr/>
          <a:lstStyle/>
          <a:p>
            <a:pPr>
              <a:defRPr/>
            </a:pPr>
            <a:fld id="{EF3DFBFA-E03E-4A06-8709-2F73D9AF8A62}" type="slidenum">
              <a:rPr lang="en-US"/>
              <a:pPr>
                <a:defRPr/>
              </a:pPr>
              <a:t>8</a:t>
            </a:fld>
            <a:endParaRPr lang="en-US"/>
          </a:p>
        </p:txBody>
      </p:sp>
      <p:sp>
        <p:nvSpPr>
          <p:cNvPr id="46083" name="Rectangle 2"/>
          <p:cNvSpPr>
            <a:spLocks noGrp="1" noRot="1" noChangeAspect="1" noChangeArrowheads="1" noTextEdit="1"/>
          </p:cNvSpPr>
          <p:nvPr>
            <p:ph type="sldImg"/>
          </p:nvPr>
        </p:nvSpPr>
        <p:spPr bwMode="auto">
          <a:xfrm>
            <a:off x="381000" y="685800"/>
            <a:ext cx="6096000" cy="3429000"/>
          </a:xfrm>
          <a:prstGeom prst="rect">
            <a:avLst/>
          </a:prstGeom>
          <a:noFill/>
          <a:ln>
            <a:miter lim="800000"/>
            <a:headEnd/>
            <a:tailEnd/>
          </a:ln>
        </p:spPr>
      </p:sp>
      <p:sp>
        <p:nvSpPr>
          <p:cNvPr id="46084" name="Rectangle 3"/>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pPr eaLnBrk="1" hangingPunct="1"/>
            <a:endParaRPr lang="en-US" smtClean="0"/>
          </a:p>
        </p:txBody>
      </p:sp>
    </p:spTree>
    <p:extLst>
      <p:ext uri="{BB962C8B-B14F-4D97-AF65-F5344CB8AC3E}">
        <p14:creationId xmlns:p14="http://schemas.microsoft.com/office/powerpoint/2010/main" val="2473626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99331" name="Rectangle 3"/>
          <p:cNvSpPr>
            <a:spLocks noGrp="1" noChangeArrowheads="1"/>
          </p:cNvSpPr>
          <p:nvPr>
            <p:ph type="body" idx="1"/>
          </p:nvPr>
        </p:nvSpPr>
        <p:spPr bwMode="auto">
          <a:xfrm>
            <a:off x="914400" y="4343400"/>
            <a:ext cx="5029200" cy="4114800"/>
          </a:xfrm>
          <a:prstGeom prst="rect">
            <a:avLst/>
          </a:prstGeom>
          <a:noFill/>
          <a:ln w="12700">
            <a:miter lim="800000"/>
            <a:headEnd type="none" w="sm" len="sm"/>
            <a:tailEnd type="none" w="sm" len="sm"/>
          </a:ln>
        </p:spPr>
        <p:txBody>
          <a:bodyPr/>
          <a:lstStyle/>
          <a:p>
            <a:endParaRPr lang="en-US" smtClean="0"/>
          </a:p>
        </p:txBody>
      </p:sp>
    </p:spTree>
    <p:extLst>
      <p:ext uri="{BB962C8B-B14F-4D97-AF65-F5344CB8AC3E}">
        <p14:creationId xmlns:p14="http://schemas.microsoft.com/office/powerpoint/2010/main" val="1193652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bwMode="auto">
          <a:xfrm>
            <a:off x="381000" y="685800"/>
            <a:ext cx="6096000" cy="3429000"/>
          </a:xfrm>
          <a:prstGeom prst="rect">
            <a:avLst/>
          </a:prstGeom>
          <a:noFill/>
          <a:ln>
            <a:solidFill>
              <a:srgbClr val="000000"/>
            </a:solidFill>
            <a:miter lim="800000"/>
            <a:headEnd/>
            <a:tailEnd/>
          </a:ln>
        </p:spPr>
      </p:sp>
      <p:sp>
        <p:nvSpPr>
          <p:cNvPr id="50179" name="Rectangle 3"/>
          <p:cNvSpPr>
            <a:spLocks noGrp="1" noChangeArrowheads="1"/>
          </p:cNvSpPr>
          <p:nvPr>
            <p:ph type="body" idx="1"/>
          </p:nvPr>
        </p:nvSpPr>
        <p:spPr bwMode="auto">
          <a:xfrm>
            <a:off x="914400" y="4343400"/>
            <a:ext cx="5029200" cy="4114800"/>
          </a:xfrm>
          <a:prstGeom prst="rect">
            <a:avLst/>
          </a:prstGeom>
          <a:noFill/>
          <a:ln w="12700">
            <a:miter lim="800000"/>
            <a:headEnd type="none" w="sm" len="sm"/>
            <a:tailEnd type="none" w="sm" len="sm"/>
          </a:ln>
        </p:spPr>
        <p:txBody>
          <a:bodyPr/>
          <a:lstStyle/>
          <a:p>
            <a:endParaRPr lang="en-US" smtClean="0"/>
          </a:p>
        </p:txBody>
      </p:sp>
    </p:spTree>
    <p:extLst>
      <p:ext uri="{BB962C8B-B14F-4D97-AF65-F5344CB8AC3E}">
        <p14:creationId xmlns:p14="http://schemas.microsoft.com/office/powerpoint/2010/main" val="1066002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422400" y="304801"/>
            <a:ext cx="10058400" cy="1431925"/>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1422400" y="1981200"/>
            <a:ext cx="10058400" cy="4114800"/>
          </a:xfrm>
        </p:spPr>
        <p:txBody>
          <a:bodyPr/>
          <a:lstStyle/>
          <a:p>
            <a:pPr lvl="0"/>
            <a:endParaRPr lang="en-US" noProof="0" smtClean="0"/>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A23DAFD3-8865-4FBF-AE6D-BF0EBCCC31D9}" type="slidenum">
              <a:rPr lang="en-US"/>
              <a:pPr>
                <a:defRPr/>
              </a:pPr>
              <a:t>‹#›</a:t>
            </a:fld>
            <a:endParaRPr lang="en-US"/>
          </a:p>
        </p:txBody>
      </p:sp>
    </p:spTree>
    <p:extLst>
      <p:ext uri="{BB962C8B-B14F-4D97-AF65-F5344CB8AC3E}">
        <p14:creationId xmlns:p14="http://schemas.microsoft.com/office/powerpoint/2010/main" val="3945183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9/25/2017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 id="2147483665"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1545021"/>
            <a:ext cx="8915399" cy="1923822"/>
          </a:xfrm>
        </p:spPr>
        <p:txBody>
          <a:bodyPr>
            <a:normAutofit/>
          </a:bodyPr>
          <a:lstStyle/>
          <a:p>
            <a:r>
              <a:rPr lang="en-CA" sz="4000" dirty="0" smtClean="0"/>
              <a:t>Anxiety Disorders in Children and Youth: A Practical Approach</a:t>
            </a:r>
            <a:endParaRPr lang="en-CA" sz="4000" dirty="0"/>
          </a:p>
        </p:txBody>
      </p:sp>
      <p:sp>
        <p:nvSpPr>
          <p:cNvPr id="3" name="Subtitle 2"/>
          <p:cNvSpPr>
            <a:spLocks noGrp="1"/>
          </p:cNvSpPr>
          <p:nvPr>
            <p:ph type="subTitle" idx="1"/>
          </p:nvPr>
        </p:nvSpPr>
        <p:spPr/>
        <p:txBody>
          <a:bodyPr>
            <a:normAutofit/>
          </a:bodyPr>
          <a:lstStyle/>
          <a:p>
            <a:r>
              <a:rPr lang="en-CA" sz="2400" dirty="0" smtClean="0"/>
              <a:t>Katharina </a:t>
            </a:r>
            <a:r>
              <a:rPr lang="en-CA" sz="2400" dirty="0" err="1" smtClean="0"/>
              <a:t>Manassis</a:t>
            </a:r>
            <a:r>
              <a:rPr lang="en-CA" sz="2400" dirty="0" smtClean="0"/>
              <a:t>, MD, FRCPC</a:t>
            </a:r>
          </a:p>
          <a:p>
            <a:r>
              <a:rPr lang="en-CA" sz="2400" dirty="0" smtClean="0"/>
              <a:t>Professor Emerita, University of Toronto</a:t>
            </a:r>
            <a:endParaRPr lang="en-CA" sz="2400" dirty="0"/>
          </a:p>
        </p:txBody>
      </p:sp>
    </p:spTree>
    <p:extLst>
      <p:ext uri="{BB962C8B-B14F-4D97-AF65-F5344CB8AC3E}">
        <p14:creationId xmlns:p14="http://schemas.microsoft.com/office/powerpoint/2010/main" val="245021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Address the exacerbating factors (common ones below)</a:t>
            </a:r>
            <a:endParaRPr lang="en-CA" dirty="0"/>
          </a:p>
        </p:txBody>
      </p:sp>
      <p:sp>
        <p:nvSpPr>
          <p:cNvPr id="3" name="Content Placeholder 2"/>
          <p:cNvSpPr>
            <a:spLocks noGrp="1"/>
          </p:cNvSpPr>
          <p:nvPr>
            <p:ph idx="1"/>
          </p:nvPr>
        </p:nvSpPr>
        <p:spPr/>
        <p:txBody>
          <a:bodyPr>
            <a:normAutofit/>
          </a:bodyPr>
          <a:lstStyle/>
          <a:p>
            <a:r>
              <a:rPr lang="en-CA" dirty="0" smtClean="0"/>
              <a:t>Assess &amp; address learning problems, medical/psychiatric comorbidities</a:t>
            </a:r>
          </a:p>
          <a:p>
            <a:r>
              <a:rPr lang="en-CA" dirty="0" smtClean="0"/>
              <a:t>Address bullying and encourage hanging out with friends to reduce the risk</a:t>
            </a:r>
          </a:p>
          <a:p>
            <a:r>
              <a:rPr lang="en-CA" dirty="0" smtClean="0"/>
              <a:t>Increase healthy routines (sleep, meals, activity, homework, limited gaming)</a:t>
            </a:r>
          </a:p>
          <a:p>
            <a:r>
              <a:rPr lang="en-CA" dirty="0"/>
              <a:t>D</a:t>
            </a:r>
            <a:r>
              <a:rPr lang="en-CA" dirty="0" smtClean="0"/>
              <a:t>ecrease family conflict &amp; increase parental consistency </a:t>
            </a:r>
          </a:p>
          <a:p>
            <a:r>
              <a:rPr lang="en-CA" dirty="0" smtClean="0"/>
              <a:t>Help parents see the child’s strengths &amp; manage their own anxiety</a:t>
            </a:r>
          </a:p>
          <a:p>
            <a:r>
              <a:rPr lang="en-CA" dirty="0" smtClean="0"/>
              <a:t>Decrease exposure to frightening shows or games</a:t>
            </a:r>
          </a:p>
          <a:p>
            <a:r>
              <a:rPr lang="en-CA" dirty="0"/>
              <a:t>Make sure expectations are developmentally </a:t>
            </a:r>
            <a:r>
              <a:rPr lang="en-CA" dirty="0" smtClean="0"/>
              <a:t>appropriate</a:t>
            </a:r>
          </a:p>
          <a:p>
            <a:r>
              <a:rPr lang="en-CA" dirty="0" smtClean="0"/>
              <a:t>For school avoiders: How </a:t>
            </a:r>
            <a:r>
              <a:rPr lang="en-CA" dirty="0"/>
              <a:t>to catch up on academics after </a:t>
            </a:r>
            <a:r>
              <a:rPr lang="en-CA" dirty="0" smtClean="0"/>
              <a:t>absence</a:t>
            </a:r>
          </a:p>
          <a:p>
            <a:r>
              <a:rPr lang="en-CA" dirty="0"/>
              <a:t>What to tell other kids when you return to school after absence</a:t>
            </a:r>
          </a:p>
          <a:p>
            <a:endParaRPr lang="en-CA" dirty="0"/>
          </a:p>
        </p:txBody>
      </p:sp>
    </p:spTree>
    <p:extLst>
      <p:ext uri="{BB962C8B-B14F-4D97-AF65-F5344CB8AC3E}">
        <p14:creationId xmlns:p14="http://schemas.microsoft.com/office/powerpoint/2010/main" val="444571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Why Didn’t Malcolm do Well in CBT Group?</a:t>
            </a:r>
            <a:endParaRPr lang="en-CA" dirty="0"/>
          </a:p>
        </p:txBody>
      </p:sp>
      <p:sp>
        <p:nvSpPr>
          <p:cNvPr id="3" name="Content Placeholder 2"/>
          <p:cNvSpPr>
            <a:spLocks noGrp="1"/>
          </p:cNvSpPr>
          <p:nvPr>
            <p:ph idx="1"/>
          </p:nvPr>
        </p:nvSpPr>
        <p:spPr>
          <a:xfrm>
            <a:off x="2589212" y="2133600"/>
            <a:ext cx="8915400" cy="4125310"/>
          </a:xfrm>
        </p:spPr>
        <p:txBody>
          <a:bodyPr>
            <a:normAutofit/>
          </a:bodyPr>
          <a:lstStyle/>
          <a:p>
            <a:r>
              <a:rPr lang="en-CA" dirty="0" smtClean="0"/>
              <a:t>His home life was making him anxious</a:t>
            </a:r>
          </a:p>
          <a:p>
            <a:r>
              <a:rPr lang="en-CA" dirty="0" smtClean="0"/>
              <a:t>His ADHD interfered with understanding CBT concepts, so he struggled along while everyone else in the group seemed to “get it”</a:t>
            </a:r>
          </a:p>
          <a:p>
            <a:r>
              <a:rPr lang="en-CA" dirty="0" smtClean="0"/>
              <a:t>The group reminded him too much of school (a risk with CBT programs), so he wasn’t motivated</a:t>
            </a:r>
          </a:p>
          <a:p>
            <a:endParaRPr lang="en-CA" dirty="0"/>
          </a:p>
          <a:p>
            <a:pPr marL="0" indent="0">
              <a:buNone/>
            </a:pPr>
            <a:r>
              <a:rPr lang="en-CA" dirty="0" smtClean="0"/>
              <a:t>Options: </a:t>
            </a:r>
          </a:p>
          <a:p>
            <a:r>
              <a:rPr lang="en-CA" dirty="0" smtClean="0"/>
              <a:t>Individual CBT</a:t>
            </a:r>
          </a:p>
          <a:p>
            <a:r>
              <a:rPr lang="en-CA" dirty="0" smtClean="0"/>
              <a:t>Treating ADHD First (with stimulant or atomoxetine)</a:t>
            </a:r>
          </a:p>
          <a:p>
            <a:r>
              <a:rPr lang="en-CA" dirty="0" smtClean="0"/>
              <a:t>Postpone treatment until custody issues resolved</a:t>
            </a:r>
          </a:p>
          <a:p>
            <a:r>
              <a:rPr lang="en-CA" dirty="0" smtClean="0"/>
              <a:t>All of the above</a:t>
            </a:r>
            <a:endParaRPr lang="en-CA" dirty="0"/>
          </a:p>
        </p:txBody>
      </p:sp>
    </p:spTree>
    <p:extLst>
      <p:ext uri="{BB962C8B-B14F-4D97-AF65-F5344CB8AC3E}">
        <p14:creationId xmlns:p14="http://schemas.microsoft.com/office/powerpoint/2010/main" val="870110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pPr>
              <a:defRPr/>
            </a:pPr>
            <a:r>
              <a:rPr lang="en-US" dirty="0" smtClean="0"/>
              <a:t>Cognitive Limitations</a:t>
            </a:r>
          </a:p>
        </p:txBody>
      </p:sp>
      <p:sp>
        <p:nvSpPr>
          <p:cNvPr id="93187" name="Rectangle 3"/>
          <p:cNvSpPr>
            <a:spLocks noChangeArrowheads="1"/>
          </p:cNvSpPr>
          <p:nvPr/>
        </p:nvSpPr>
        <p:spPr bwMode="auto">
          <a:xfrm>
            <a:off x="5181600" y="2362200"/>
            <a:ext cx="3048000" cy="2819400"/>
          </a:xfrm>
          <a:prstGeom prst="rect">
            <a:avLst/>
          </a:prstGeom>
          <a:solidFill>
            <a:schemeClr val="bg1"/>
          </a:solidFill>
          <a:ln w="12700">
            <a:solidFill>
              <a:schemeClr val="tx1"/>
            </a:solidFill>
            <a:miter lim="800000"/>
            <a:headEnd type="none" w="sm" len="sm"/>
            <a:tailEnd type="none" w="sm" len="sm"/>
          </a:ln>
          <a:effectLst/>
        </p:spPr>
        <p:txBody>
          <a:bodyPr wrap="none" anchor="ctr"/>
          <a:lstStyle/>
          <a:p>
            <a:pPr algn="ctr">
              <a:defRPr/>
            </a:pPr>
            <a:endParaRPr lang="en-US">
              <a:effectLst>
                <a:outerShdw blurRad="38100" dist="38100" dir="2700000" algn="tl">
                  <a:srgbClr val="000000"/>
                </a:outerShdw>
              </a:effectLst>
            </a:endParaRPr>
          </a:p>
        </p:txBody>
      </p:sp>
      <p:sp>
        <p:nvSpPr>
          <p:cNvPr id="93188" name="AutoShape 4"/>
          <p:cNvSpPr>
            <a:spLocks noChangeArrowheads="1"/>
          </p:cNvSpPr>
          <p:nvPr/>
        </p:nvSpPr>
        <p:spPr bwMode="auto">
          <a:xfrm>
            <a:off x="5181600" y="2438400"/>
            <a:ext cx="3048000" cy="2743200"/>
          </a:xfrm>
          <a:prstGeom prst="rtTriangle">
            <a:avLst/>
          </a:prstGeom>
          <a:solidFill>
            <a:schemeClr val="bg1"/>
          </a:solidFill>
          <a:ln w="12700">
            <a:solidFill>
              <a:schemeClr val="tx1"/>
            </a:solidFill>
            <a:miter lim="800000"/>
            <a:headEnd type="none" w="sm" len="sm"/>
            <a:tailEnd type="none" w="sm" len="sm"/>
          </a:ln>
          <a:effectLst/>
        </p:spPr>
        <p:txBody>
          <a:bodyPr wrap="none" anchor="ctr"/>
          <a:lstStyle/>
          <a:p>
            <a:pPr algn="ctr">
              <a:defRPr/>
            </a:pPr>
            <a:r>
              <a:rPr lang="en-US" dirty="0" smtClean="0">
                <a:effectLst>
                  <a:outerShdw blurRad="38100" dist="38100" dir="2700000" algn="tl">
                    <a:srgbClr val="000000"/>
                  </a:outerShdw>
                </a:effectLst>
              </a:rPr>
              <a:t>Behavioral, </a:t>
            </a:r>
          </a:p>
          <a:p>
            <a:pPr algn="ctr">
              <a:defRPr/>
            </a:pPr>
            <a:r>
              <a:rPr lang="en-US" dirty="0" smtClean="0">
                <a:effectLst>
                  <a:outerShdw blurRad="38100" dist="38100" dir="2700000" algn="tl">
                    <a:srgbClr val="000000"/>
                  </a:outerShdw>
                </a:effectLst>
              </a:rPr>
              <a:t>Parent focus, </a:t>
            </a:r>
          </a:p>
          <a:p>
            <a:pPr algn="ctr">
              <a:defRPr/>
            </a:pPr>
            <a:r>
              <a:rPr lang="en-US" dirty="0" smtClean="0">
                <a:effectLst>
                  <a:outerShdw blurRad="38100" dist="38100" dir="2700000" algn="tl">
                    <a:srgbClr val="000000"/>
                  </a:outerShdw>
                </a:effectLst>
              </a:rPr>
              <a:t>Use Imagery,</a:t>
            </a:r>
          </a:p>
          <a:p>
            <a:pPr algn="ctr">
              <a:defRPr/>
            </a:pPr>
            <a:r>
              <a:rPr lang="en-US" dirty="0" smtClean="0">
                <a:effectLst>
                  <a:outerShdw blurRad="38100" dist="38100" dir="2700000" algn="tl">
                    <a:srgbClr val="000000"/>
                  </a:outerShdw>
                </a:effectLst>
              </a:rPr>
              <a:t> Externalize</a:t>
            </a:r>
            <a:endParaRPr lang="en-US" dirty="0">
              <a:effectLst>
                <a:outerShdw blurRad="38100" dist="38100" dir="2700000" algn="tl">
                  <a:srgbClr val="000000"/>
                </a:outerShdw>
              </a:effectLst>
            </a:endParaRPr>
          </a:p>
        </p:txBody>
      </p:sp>
      <p:sp>
        <p:nvSpPr>
          <p:cNvPr id="93189" name="Text Box 5"/>
          <p:cNvSpPr txBox="1">
            <a:spLocks noChangeArrowheads="1"/>
          </p:cNvSpPr>
          <p:nvPr/>
        </p:nvSpPr>
        <p:spPr bwMode="auto">
          <a:xfrm>
            <a:off x="6035556" y="2621862"/>
            <a:ext cx="2629246" cy="1200329"/>
          </a:xfrm>
          <a:prstGeom prst="rect">
            <a:avLst/>
          </a:prstGeom>
          <a:noFill/>
          <a:ln w="12700">
            <a:noFill/>
            <a:miter lim="800000"/>
            <a:headEnd type="none" w="sm" len="sm"/>
            <a:tailEnd type="none" w="sm" len="sm"/>
          </a:ln>
          <a:effectLst/>
        </p:spPr>
        <p:txBody>
          <a:bodyPr wrap="none">
            <a:spAutoFit/>
          </a:bodyPr>
          <a:lstStyle/>
          <a:p>
            <a:pPr>
              <a:defRPr/>
            </a:pPr>
            <a:r>
              <a:rPr lang="en-US" dirty="0" smtClean="0">
                <a:effectLst>
                  <a:outerShdw blurRad="38100" dist="38100" dir="2700000" algn="tl">
                    <a:srgbClr val="000000"/>
                  </a:outerShdw>
                </a:effectLst>
              </a:rPr>
              <a:t>Challenge evidence; </a:t>
            </a:r>
          </a:p>
          <a:p>
            <a:pPr>
              <a:defRPr/>
            </a:pPr>
            <a:r>
              <a:rPr lang="en-US" dirty="0" smtClean="0">
                <a:effectLst>
                  <a:outerShdw blurRad="38100" dist="38100" dir="2700000" algn="tl">
                    <a:srgbClr val="000000"/>
                  </a:outerShdw>
                </a:effectLst>
              </a:rPr>
              <a:t>Cognitive, Verbal, </a:t>
            </a:r>
          </a:p>
          <a:p>
            <a:pPr>
              <a:defRPr/>
            </a:pPr>
            <a:r>
              <a:rPr lang="en-US" dirty="0">
                <a:effectLst>
                  <a:outerShdw blurRad="38100" dist="38100" dir="2700000" algn="tl">
                    <a:srgbClr val="000000"/>
                  </a:outerShdw>
                </a:effectLst>
              </a:rPr>
              <a:t> </a:t>
            </a:r>
            <a:r>
              <a:rPr lang="en-US" dirty="0" smtClean="0">
                <a:effectLst>
                  <a:outerShdw blurRad="38100" dist="38100" dir="2700000" algn="tl">
                    <a:srgbClr val="000000"/>
                  </a:outerShdw>
                </a:effectLst>
              </a:rPr>
              <a:t>   Individual Focus </a:t>
            </a:r>
          </a:p>
          <a:p>
            <a:pPr>
              <a:defRPr/>
            </a:pPr>
            <a:r>
              <a:rPr lang="en-US" dirty="0">
                <a:effectLst>
                  <a:outerShdw blurRad="38100" dist="38100" dir="2700000" algn="tl">
                    <a:srgbClr val="000000"/>
                  </a:outerShdw>
                </a:effectLst>
              </a:rPr>
              <a:t> </a:t>
            </a:r>
            <a:r>
              <a:rPr lang="en-US" dirty="0" smtClean="0">
                <a:effectLst>
                  <a:outerShdw blurRad="38100" dist="38100" dir="2700000" algn="tl">
                    <a:srgbClr val="000000"/>
                  </a:outerShdw>
                </a:effectLst>
              </a:rPr>
              <a:t>      (Engagement)</a:t>
            </a:r>
            <a:endParaRPr lang="en-US" dirty="0">
              <a:effectLst>
                <a:outerShdw blurRad="38100" dist="38100" dir="2700000" algn="tl">
                  <a:srgbClr val="000000"/>
                </a:outerShdw>
              </a:effectLst>
            </a:endParaRPr>
          </a:p>
        </p:txBody>
      </p:sp>
      <p:sp>
        <p:nvSpPr>
          <p:cNvPr id="93190" name="Text Box 6"/>
          <p:cNvSpPr txBox="1">
            <a:spLocks noChangeArrowheads="1"/>
          </p:cNvSpPr>
          <p:nvPr/>
        </p:nvSpPr>
        <p:spPr bwMode="auto">
          <a:xfrm>
            <a:off x="5470525" y="5373688"/>
            <a:ext cx="2501006" cy="369332"/>
          </a:xfrm>
          <a:prstGeom prst="rect">
            <a:avLst/>
          </a:prstGeom>
          <a:noFill/>
          <a:ln w="12700">
            <a:noFill/>
            <a:miter lim="800000"/>
            <a:headEnd type="none" w="sm" len="sm"/>
            <a:tailEnd type="none" w="sm" len="sm"/>
          </a:ln>
          <a:effectLst/>
        </p:spPr>
        <p:txBody>
          <a:bodyPr wrap="none">
            <a:spAutoFit/>
          </a:bodyPr>
          <a:lstStyle/>
          <a:p>
            <a:pPr>
              <a:defRPr/>
            </a:pPr>
            <a:r>
              <a:rPr lang="en-US">
                <a:effectLst>
                  <a:outerShdw blurRad="38100" dist="38100" dir="2700000" algn="tl">
                    <a:srgbClr val="000000"/>
                  </a:outerShdw>
                </a:effectLst>
              </a:rPr>
              <a:t>Age or Cognitive Level</a:t>
            </a:r>
          </a:p>
        </p:txBody>
      </p:sp>
      <p:sp>
        <p:nvSpPr>
          <p:cNvPr id="93191" name="Text Box 7"/>
          <p:cNvSpPr txBox="1">
            <a:spLocks noChangeArrowheads="1"/>
          </p:cNvSpPr>
          <p:nvPr/>
        </p:nvSpPr>
        <p:spPr bwMode="auto">
          <a:xfrm>
            <a:off x="2955925" y="3544889"/>
            <a:ext cx="1388522" cy="646331"/>
          </a:xfrm>
          <a:prstGeom prst="rect">
            <a:avLst/>
          </a:prstGeom>
          <a:noFill/>
          <a:ln w="12700">
            <a:noFill/>
            <a:miter lim="800000"/>
            <a:headEnd type="none" w="sm" len="sm"/>
            <a:tailEnd type="none" w="sm" len="sm"/>
          </a:ln>
          <a:effectLst/>
        </p:spPr>
        <p:txBody>
          <a:bodyPr wrap="none">
            <a:spAutoFit/>
          </a:bodyPr>
          <a:lstStyle/>
          <a:p>
            <a:pPr>
              <a:defRPr/>
            </a:pPr>
            <a:r>
              <a:rPr lang="en-US">
                <a:effectLst>
                  <a:outerShdw blurRad="38100" dist="38100" dir="2700000" algn="tl">
                    <a:srgbClr val="000000"/>
                  </a:outerShdw>
                </a:effectLst>
              </a:rPr>
              <a:t>Level of </a:t>
            </a:r>
          </a:p>
          <a:p>
            <a:pPr>
              <a:defRPr/>
            </a:pPr>
            <a:r>
              <a:rPr lang="en-US">
                <a:effectLst>
                  <a:outerShdw blurRad="38100" dist="38100" dir="2700000" algn="tl">
                    <a:srgbClr val="000000"/>
                  </a:outerShdw>
                </a:effectLst>
              </a:rPr>
              <a:t>Functioning</a:t>
            </a:r>
          </a:p>
        </p:txBody>
      </p:sp>
    </p:spTree>
    <p:extLst>
      <p:ext uri="{BB962C8B-B14F-4D97-AF65-F5344CB8AC3E}">
        <p14:creationId xmlns:p14="http://schemas.microsoft.com/office/powerpoint/2010/main" val="14139554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Objectives</a:t>
            </a:r>
            <a:endParaRPr lang="en-CA" dirty="0"/>
          </a:p>
        </p:txBody>
      </p:sp>
      <p:sp>
        <p:nvSpPr>
          <p:cNvPr id="3" name="Content Placeholder 2"/>
          <p:cNvSpPr>
            <a:spLocks noGrp="1"/>
          </p:cNvSpPr>
          <p:nvPr>
            <p:ph idx="1"/>
          </p:nvPr>
        </p:nvSpPr>
        <p:spPr/>
        <p:txBody>
          <a:bodyPr>
            <a:normAutofit/>
          </a:bodyPr>
          <a:lstStyle/>
          <a:p>
            <a:pPr>
              <a:buAutoNum type="arabicPeriod"/>
            </a:pPr>
            <a:r>
              <a:rPr lang="en-CA" sz="2400" dirty="0" smtClean="0"/>
              <a:t>Highlighting important aspects of assessing anxious children and youth</a:t>
            </a:r>
          </a:p>
          <a:p>
            <a:pPr>
              <a:buAutoNum type="arabicPeriod"/>
            </a:pPr>
            <a:r>
              <a:rPr lang="en-CA" sz="2400" dirty="0" smtClean="0">
                <a:solidFill>
                  <a:srgbClr val="FF0000"/>
                </a:solidFill>
              </a:rPr>
              <a:t>Learning how to talk to families about Selective Serotonin Reuptake Inhibitors (SSRIs)</a:t>
            </a:r>
          </a:p>
          <a:p>
            <a:pPr>
              <a:buAutoNum type="arabicPeriod"/>
            </a:pPr>
            <a:r>
              <a:rPr lang="en-CA" sz="2400" dirty="0" smtClean="0"/>
              <a:t>Introducing brief CBT-based interventions that may be useful in the office</a:t>
            </a:r>
            <a:endParaRPr lang="en-CA" sz="2400" dirty="0"/>
          </a:p>
        </p:txBody>
      </p:sp>
    </p:spTree>
    <p:extLst>
      <p:ext uri="{BB962C8B-B14F-4D97-AF65-F5344CB8AC3E}">
        <p14:creationId xmlns:p14="http://schemas.microsoft.com/office/powerpoint/2010/main" val="1007912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SSRI evidence in Child Anxiety Disorders</a:t>
            </a:r>
            <a:endParaRPr lang="en-CA" dirty="0"/>
          </a:p>
        </p:txBody>
      </p:sp>
      <p:sp>
        <p:nvSpPr>
          <p:cNvPr id="3" name="Content Placeholder 2"/>
          <p:cNvSpPr>
            <a:spLocks noGrp="1"/>
          </p:cNvSpPr>
          <p:nvPr>
            <p:ph idx="1"/>
          </p:nvPr>
        </p:nvSpPr>
        <p:spPr/>
        <p:txBody>
          <a:bodyPr>
            <a:normAutofit fontScale="92500" lnSpcReduction="10000"/>
          </a:bodyPr>
          <a:lstStyle/>
          <a:p>
            <a:pPr marL="0" indent="0">
              <a:buNone/>
            </a:pPr>
            <a:endParaRPr lang="en-CA" dirty="0" smtClean="0"/>
          </a:p>
          <a:p>
            <a:r>
              <a:rPr lang="en-CA" sz="2400" dirty="0" smtClean="0"/>
              <a:t>RUPP Anxiety Trial: Fluvoxamine &gt; placebo for non-OCD anxiety (moderate to severe)</a:t>
            </a:r>
          </a:p>
          <a:p>
            <a:r>
              <a:rPr lang="en-CA" sz="2400" dirty="0" smtClean="0"/>
              <a:t>CAMS Trial: Sertraline + CBT &gt; Sertraline OR CBT &gt; Placebo for non-OCD anxiety (moderate to severe)</a:t>
            </a:r>
          </a:p>
          <a:p>
            <a:r>
              <a:rPr lang="en-CA" sz="2400" dirty="0" smtClean="0"/>
              <a:t>Multiple smaller trials for all the other SSRIs for non-OCD anxiety</a:t>
            </a:r>
          </a:p>
          <a:p>
            <a:r>
              <a:rPr lang="en-CA" sz="2400" dirty="0" smtClean="0"/>
              <a:t>Younger children and mildly affected children may respond to CBT/parent intervention alone</a:t>
            </a:r>
          </a:p>
          <a:p>
            <a:r>
              <a:rPr lang="en-CA" sz="2400" dirty="0" smtClean="0"/>
              <a:t>Introverts respond best!</a:t>
            </a:r>
          </a:p>
        </p:txBody>
      </p:sp>
    </p:spTree>
    <p:extLst>
      <p:ext uri="{BB962C8B-B14F-4D97-AF65-F5344CB8AC3E}">
        <p14:creationId xmlns:p14="http://schemas.microsoft.com/office/powerpoint/2010/main" val="1324957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Evidence in other conditions</a:t>
            </a:r>
            <a:endParaRPr lang="en-CA" dirty="0"/>
          </a:p>
        </p:txBody>
      </p:sp>
      <p:sp>
        <p:nvSpPr>
          <p:cNvPr id="3" name="Content Placeholder 2"/>
          <p:cNvSpPr>
            <a:spLocks noGrp="1"/>
          </p:cNvSpPr>
          <p:nvPr>
            <p:ph idx="1"/>
          </p:nvPr>
        </p:nvSpPr>
        <p:spPr/>
        <p:txBody>
          <a:bodyPr/>
          <a:lstStyle/>
          <a:p>
            <a:r>
              <a:rPr lang="en-CA" dirty="0"/>
              <a:t>Black &amp; </a:t>
            </a:r>
            <a:r>
              <a:rPr lang="en-CA" dirty="0" err="1"/>
              <a:t>Uhde</a:t>
            </a:r>
            <a:r>
              <a:rPr lang="en-CA" dirty="0"/>
              <a:t> (smallish trial): Prozac &gt; placebo for Selective Mutism </a:t>
            </a:r>
          </a:p>
          <a:p>
            <a:r>
              <a:rPr lang="en-CA" dirty="0" err="1"/>
              <a:t>Oerbeck</a:t>
            </a:r>
            <a:r>
              <a:rPr lang="en-CA" dirty="0"/>
              <a:t> et al.: Younger </a:t>
            </a:r>
            <a:r>
              <a:rPr lang="en-CA" dirty="0" smtClean="0"/>
              <a:t>children with selective mutism </a:t>
            </a:r>
            <a:r>
              <a:rPr lang="en-CA" dirty="0"/>
              <a:t>(&lt;7) often respond to CBT alone; only 33% do once they are 7</a:t>
            </a:r>
            <a:r>
              <a:rPr lang="en-CA" dirty="0" smtClean="0"/>
              <a:t>+</a:t>
            </a:r>
            <a:endParaRPr lang="en-CA" dirty="0"/>
          </a:p>
          <a:p>
            <a:r>
              <a:rPr lang="en-CA" dirty="0"/>
              <a:t>Anxiety in ASD: small, open trials for citalopram &amp; </a:t>
            </a:r>
            <a:r>
              <a:rPr lang="en-CA" dirty="0" err="1" smtClean="0"/>
              <a:t>buspirone</a:t>
            </a:r>
            <a:r>
              <a:rPr lang="en-CA" dirty="0" smtClean="0"/>
              <a:t> (anecdotally, I’ve had several young ones with ‘transition tantrums’ on fluoxetine) </a:t>
            </a:r>
          </a:p>
          <a:p>
            <a:r>
              <a:rPr lang="en-CA" dirty="0" smtClean="0"/>
              <a:t>School avoidance: small trials suggest that combining medication and behavioral/cognitive behavioral treatment is best</a:t>
            </a:r>
            <a:endParaRPr lang="en-CA" dirty="0"/>
          </a:p>
          <a:p>
            <a:r>
              <a:rPr lang="en-CA" dirty="0"/>
              <a:t>Better evidence for stimulants in ADHD + Anxiety (high risk </a:t>
            </a:r>
            <a:r>
              <a:rPr lang="en-CA" dirty="0" smtClean="0"/>
              <a:t>activation with SSRIs)</a:t>
            </a:r>
            <a:endParaRPr lang="en-CA" dirty="0"/>
          </a:p>
          <a:p>
            <a:endParaRPr lang="en-CA" dirty="0"/>
          </a:p>
          <a:p>
            <a:endParaRPr lang="en-CA" dirty="0"/>
          </a:p>
        </p:txBody>
      </p:sp>
    </p:spTree>
    <p:extLst>
      <p:ext uri="{BB962C8B-B14F-4D97-AF65-F5344CB8AC3E}">
        <p14:creationId xmlns:p14="http://schemas.microsoft.com/office/powerpoint/2010/main" val="371377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Development and SSRIs</a:t>
            </a:r>
            <a:endParaRPr lang="en-CA" dirty="0"/>
          </a:p>
        </p:txBody>
      </p:sp>
      <p:sp>
        <p:nvSpPr>
          <p:cNvPr id="3" name="Content Placeholder 2"/>
          <p:cNvSpPr>
            <a:spLocks noGrp="1"/>
          </p:cNvSpPr>
          <p:nvPr>
            <p:ph idx="1"/>
          </p:nvPr>
        </p:nvSpPr>
        <p:spPr/>
        <p:txBody>
          <a:bodyPr/>
          <a:lstStyle/>
          <a:p>
            <a:r>
              <a:rPr lang="en-CA" dirty="0" smtClean="0"/>
              <a:t>Start low, go slow with dosage</a:t>
            </a:r>
          </a:p>
          <a:p>
            <a:r>
              <a:rPr lang="en-CA" dirty="0" smtClean="0"/>
              <a:t>Final dose may be in the adult range due to metabolism &amp; other pharmacokinetic differences between children &amp; adults</a:t>
            </a:r>
          </a:p>
          <a:p>
            <a:r>
              <a:rPr lang="en-CA" dirty="0" smtClean="0"/>
              <a:t>Swallowing is a consideration in younger children (liquid Prozac, opening Zoloft capsules onto pudding)</a:t>
            </a:r>
          </a:p>
          <a:p>
            <a:r>
              <a:rPr lang="en-CA" dirty="0" smtClean="0"/>
              <a:t>Higher risk of behavioral activation than adults, especially early in treatment and if comorbid externalizing problems</a:t>
            </a:r>
          </a:p>
          <a:p>
            <a:r>
              <a:rPr lang="en-CA" dirty="0" smtClean="0"/>
              <a:t>Activation may be associated with reports of suicidal ideation (4% if child medicated; 2% baseline)</a:t>
            </a:r>
          </a:p>
          <a:p>
            <a:r>
              <a:rPr lang="en-CA" dirty="0" smtClean="0"/>
              <a:t>Favorable risk-benefit analysis for non-OCD anxiety disorders</a:t>
            </a:r>
          </a:p>
        </p:txBody>
      </p:sp>
    </p:spTree>
    <p:extLst>
      <p:ext uri="{BB962C8B-B14F-4D97-AF65-F5344CB8AC3E}">
        <p14:creationId xmlns:p14="http://schemas.microsoft.com/office/powerpoint/2010/main" val="1466418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Overall</a:t>
            </a:r>
            <a:endParaRPr lang="en-CA" dirty="0"/>
          </a:p>
        </p:txBody>
      </p:sp>
      <p:sp>
        <p:nvSpPr>
          <p:cNvPr id="3" name="Content Placeholder 2"/>
          <p:cNvSpPr>
            <a:spLocks noGrp="1"/>
          </p:cNvSpPr>
          <p:nvPr>
            <p:ph idx="1"/>
          </p:nvPr>
        </p:nvSpPr>
        <p:spPr/>
        <p:txBody>
          <a:bodyPr/>
          <a:lstStyle/>
          <a:p>
            <a:r>
              <a:rPr lang="en-CA" dirty="0" smtClean="0"/>
              <a:t>Combination treatments seem to work best</a:t>
            </a:r>
          </a:p>
          <a:p>
            <a:r>
              <a:rPr lang="en-CA" dirty="0" smtClean="0"/>
              <a:t>CBT reduces relapse risk when medication stopped, and may be sufficient in some mildly affected or young children</a:t>
            </a:r>
          </a:p>
          <a:p>
            <a:r>
              <a:rPr lang="en-CA" dirty="0" smtClean="0"/>
              <a:t>When increasing dose, anxiety typically responds first, then depression, and OCD last &amp; partial response (so sometimes augment with </a:t>
            </a:r>
            <a:r>
              <a:rPr lang="en-CA" dirty="0" err="1" smtClean="0"/>
              <a:t>atypicals</a:t>
            </a:r>
            <a:r>
              <a:rPr lang="en-CA" dirty="0" smtClean="0"/>
              <a:t> in OCD)</a:t>
            </a:r>
          </a:p>
          <a:p>
            <a:r>
              <a:rPr lang="en-CA" dirty="0" smtClean="0"/>
              <a:t>Behavioral activation is more common in children than adults across disorders and across specific medications (theoretically highest for fluoxetine &amp; paroxetine; least for fluvoxamine but every child is different)</a:t>
            </a:r>
          </a:p>
          <a:p>
            <a:pPr marL="0" indent="0">
              <a:buNone/>
            </a:pPr>
            <a:endParaRPr lang="en-CA" dirty="0" smtClean="0"/>
          </a:p>
        </p:txBody>
      </p:sp>
    </p:spTree>
    <p:extLst>
      <p:ext uri="{BB962C8B-B14F-4D97-AF65-F5344CB8AC3E}">
        <p14:creationId xmlns:p14="http://schemas.microsoft.com/office/powerpoint/2010/main" val="2810743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dirty="0" smtClean="0"/>
              <a:t>Talking to families</a:t>
            </a:r>
            <a:endParaRPr lang="en-CA" dirty="0"/>
          </a:p>
        </p:txBody>
      </p:sp>
      <p:sp>
        <p:nvSpPr>
          <p:cNvPr id="7" name="Content Placeholder 6"/>
          <p:cNvSpPr>
            <a:spLocks noGrp="1"/>
          </p:cNvSpPr>
          <p:nvPr>
            <p:ph sz="half" idx="1"/>
          </p:nvPr>
        </p:nvSpPr>
        <p:spPr/>
        <p:txBody>
          <a:bodyPr/>
          <a:lstStyle/>
          <a:p>
            <a:r>
              <a:rPr lang="en-CA" dirty="0" smtClean="0"/>
              <a:t>What the medication does</a:t>
            </a:r>
          </a:p>
          <a:p>
            <a:r>
              <a:rPr lang="en-CA" dirty="0" smtClean="0"/>
              <a:t>Why it is needed</a:t>
            </a:r>
          </a:p>
          <a:p>
            <a:r>
              <a:rPr lang="en-CA" dirty="0" smtClean="0"/>
              <a:t>Why this particular medication</a:t>
            </a:r>
          </a:p>
          <a:p>
            <a:r>
              <a:rPr lang="en-CA" dirty="0" smtClean="0"/>
              <a:t>What to expect (risks &amp; benefits)</a:t>
            </a:r>
          </a:p>
          <a:p>
            <a:r>
              <a:rPr lang="en-CA" dirty="0" smtClean="0"/>
              <a:t>How we will monitor</a:t>
            </a:r>
          </a:p>
          <a:p>
            <a:r>
              <a:rPr lang="en-CA" dirty="0" smtClean="0"/>
              <a:t>What are the alternatives</a:t>
            </a:r>
            <a:endParaRPr lang="en-CA" dirty="0"/>
          </a:p>
        </p:txBody>
      </p:sp>
      <p:pic>
        <p:nvPicPr>
          <p:cNvPr id="9" name="Content Placeholder 8"/>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410091" y="2372264"/>
            <a:ext cx="2852227" cy="3441939"/>
          </a:xfrm>
        </p:spPr>
      </p:pic>
    </p:spTree>
    <p:extLst>
      <p:ext uri="{BB962C8B-B14F-4D97-AF65-F5344CB8AC3E}">
        <p14:creationId xmlns:p14="http://schemas.microsoft.com/office/powerpoint/2010/main" val="3103489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CA" dirty="0" smtClean="0"/>
              <a:t>What the medication does</a:t>
            </a:r>
            <a:endParaRPr lang="en-CA" dirty="0"/>
          </a:p>
        </p:txBody>
      </p:sp>
      <p:sp>
        <p:nvSpPr>
          <p:cNvPr id="6" name="Content Placeholder 5"/>
          <p:cNvSpPr>
            <a:spLocks noGrp="1"/>
          </p:cNvSpPr>
          <p:nvPr>
            <p:ph idx="1"/>
          </p:nvPr>
        </p:nvSpPr>
        <p:spPr/>
        <p:txBody>
          <a:bodyPr>
            <a:normAutofit fontScale="92500"/>
          </a:bodyPr>
          <a:lstStyle/>
          <a:p>
            <a:r>
              <a:rPr lang="en-CA" dirty="0" smtClean="0"/>
              <a:t>It increases the level of a brain chemical called serotonin that is important for regulating mood and controlling anxiety</a:t>
            </a:r>
          </a:p>
          <a:p>
            <a:r>
              <a:rPr lang="en-CA" dirty="0" smtClean="0"/>
              <a:t>Nature recycles serotonin quite quickly</a:t>
            </a:r>
          </a:p>
          <a:p>
            <a:r>
              <a:rPr lang="en-CA" dirty="0" smtClean="0"/>
              <a:t>The medication interferes with the recycling process, so that the person’s serotonin stays active in the brain longer</a:t>
            </a:r>
          </a:p>
          <a:p>
            <a:r>
              <a:rPr lang="en-CA" dirty="0" smtClean="0"/>
              <a:t>As the serotonin stays active longer, the person becomes less anxious and less depressed</a:t>
            </a:r>
          </a:p>
          <a:p>
            <a:r>
              <a:rPr lang="en-CA" dirty="0" smtClean="0"/>
              <a:t>This process takes time, so the medication does not work right away</a:t>
            </a:r>
          </a:p>
          <a:p>
            <a:r>
              <a:rPr lang="en-CA" dirty="0" smtClean="0"/>
              <a:t>It needs to be taken daily for several weeks (2 – 6 weeks) to get the benefit, once the dosage is right</a:t>
            </a:r>
          </a:p>
          <a:p>
            <a:r>
              <a:rPr lang="en-CA" dirty="0" smtClean="0"/>
              <a:t>Curious adolescents sometimes like a more detailed drawing of synapse etc.</a:t>
            </a:r>
          </a:p>
        </p:txBody>
      </p:sp>
    </p:spTree>
    <p:extLst>
      <p:ext uri="{BB962C8B-B14F-4D97-AF65-F5344CB8AC3E}">
        <p14:creationId xmlns:p14="http://schemas.microsoft.com/office/powerpoint/2010/main" val="4284179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Disclaimer</a:t>
            </a:r>
            <a:endParaRPr lang="en-CA" dirty="0"/>
          </a:p>
        </p:txBody>
      </p:sp>
      <p:sp>
        <p:nvSpPr>
          <p:cNvPr id="3" name="Content Placeholder 2"/>
          <p:cNvSpPr>
            <a:spLocks noGrp="1"/>
          </p:cNvSpPr>
          <p:nvPr>
            <p:ph idx="1"/>
          </p:nvPr>
        </p:nvSpPr>
        <p:spPr/>
        <p:txBody>
          <a:bodyPr>
            <a:normAutofit/>
          </a:bodyPr>
          <a:lstStyle/>
          <a:p>
            <a:r>
              <a:rPr lang="en-CA" sz="2800" dirty="0" smtClean="0"/>
              <a:t>Use of SSRIs in children &lt;18 years is off-label</a:t>
            </a:r>
          </a:p>
          <a:p>
            <a:pPr marL="0" indent="0">
              <a:buNone/>
            </a:pPr>
            <a:endParaRPr lang="en-CA" sz="2800" dirty="0" smtClean="0"/>
          </a:p>
          <a:p>
            <a:pPr marL="0" indent="0">
              <a:buNone/>
            </a:pPr>
            <a:r>
              <a:rPr lang="en-CA" sz="2400" u="sng" dirty="0" smtClean="0"/>
              <a:t>Conflicts</a:t>
            </a:r>
            <a:endParaRPr lang="en-CA" sz="2400" u="sng" dirty="0"/>
          </a:p>
          <a:p>
            <a:r>
              <a:rPr lang="en-CA" sz="2400" dirty="0" smtClean="0"/>
              <a:t>I get book royalties from Routledge, Guilford, and Barron’s Educational Series</a:t>
            </a:r>
          </a:p>
          <a:p>
            <a:r>
              <a:rPr lang="en-CA" sz="2400" dirty="0" smtClean="0"/>
              <a:t>I have done unrestricted talks for Shire &amp; Janssen</a:t>
            </a:r>
            <a:endParaRPr lang="en-CA" sz="2400" dirty="0"/>
          </a:p>
        </p:txBody>
      </p:sp>
    </p:spTree>
    <p:extLst>
      <p:ext uri="{BB962C8B-B14F-4D97-AF65-F5344CB8AC3E}">
        <p14:creationId xmlns:p14="http://schemas.microsoft.com/office/powerpoint/2010/main" val="3005665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Why it is needed</a:t>
            </a:r>
            <a:endParaRPr lang="en-CA" dirty="0"/>
          </a:p>
        </p:txBody>
      </p:sp>
      <p:sp>
        <p:nvSpPr>
          <p:cNvPr id="3" name="Content Placeholder 2"/>
          <p:cNvSpPr>
            <a:spLocks noGrp="1"/>
          </p:cNvSpPr>
          <p:nvPr>
            <p:ph idx="1"/>
          </p:nvPr>
        </p:nvSpPr>
        <p:spPr/>
        <p:txBody>
          <a:bodyPr>
            <a:normAutofit lnSpcReduction="10000"/>
          </a:bodyPr>
          <a:lstStyle/>
          <a:p>
            <a:r>
              <a:rPr lang="en-CA" dirty="0" smtClean="0"/>
              <a:t>We only give these medications to people whose anxiety problems, mood problems, or OCD are interfering regularly in their lives</a:t>
            </a:r>
          </a:p>
          <a:p>
            <a:r>
              <a:rPr lang="en-CA" dirty="0" smtClean="0"/>
              <a:t>For children, this usually means daily or almost daily impairment in school, at home (including sleep/eating problems), or socially</a:t>
            </a:r>
          </a:p>
          <a:p>
            <a:r>
              <a:rPr lang="en-CA" dirty="0" smtClean="0"/>
              <a:t>Children can also fall behind their peers in development if they are impaired in one of these areas for a long time, which can leave them vulnerable to other mental health problems later (e.g., depression)</a:t>
            </a:r>
          </a:p>
          <a:p>
            <a:r>
              <a:rPr lang="en-CA" dirty="0" smtClean="0"/>
              <a:t>We always look at a balance of possible risks versus possible benefits, both for medication and also for not medicating </a:t>
            </a:r>
          </a:p>
          <a:p>
            <a:r>
              <a:rPr lang="en-CA" dirty="0" smtClean="0"/>
              <a:t>In my judgment, the possible benefits of medication outweigh the possible risks at this point in your child’s life</a:t>
            </a:r>
          </a:p>
          <a:p>
            <a:r>
              <a:rPr lang="en-CA" dirty="0" smtClean="0"/>
              <a:t>You will probably be told at the pharmacy that this is “off label” </a:t>
            </a:r>
            <a:r>
              <a:rPr lang="en-CA" smtClean="0"/>
              <a:t>in children</a:t>
            </a:r>
            <a:endParaRPr lang="en-CA" dirty="0" smtClean="0"/>
          </a:p>
          <a:p>
            <a:pPr marL="0" indent="0">
              <a:buNone/>
            </a:pPr>
            <a:endParaRPr lang="en-CA" dirty="0" smtClean="0"/>
          </a:p>
        </p:txBody>
      </p:sp>
    </p:spTree>
    <p:extLst>
      <p:ext uri="{BB962C8B-B14F-4D97-AF65-F5344CB8AC3E}">
        <p14:creationId xmlns:p14="http://schemas.microsoft.com/office/powerpoint/2010/main" val="1261558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Why this particular medication</a:t>
            </a:r>
            <a:endParaRPr lang="en-CA" dirty="0"/>
          </a:p>
        </p:txBody>
      </p:sp>
      <p:sp>
        <p:nvSpPr>
          <p:cNvPr id="3" name="Content Placeholder 2"/>
          <p:cNvSpPr>
            <a:spLocks noGrp="1"/>
          </p:cNvSpPr>
          <p:nvPr>
            <p:ph idx="1"/>
          </p:nvPr>
        </p:nvSpPr>
        <p:spPr>
          <a:xfrm>
            <a:off x="2589212" y="1656272"/>
            <a:ext cx="8915400" cy="4254950"/>
          </a:xfrm>
        </p:spPr>
        <p:txBody>
          <a:bodyPr>
            <a:normAutofit fontScale="92500" lnSpcReduction="10000"/>
          </a:bodyPr>
          <a:lstStyle/>
          <a:p>
            <a:r>
              <a:rPr lang="en-CA" dirty="0" smtClean="0"/>
              <a:t>Fluoxetine: Best evidence for depression and also selective mutism; comes in a minty sweet liquid for kids who can’t swallow pills; long half-life means you can create intermediate doses easily by adjusting how much is taken per week; no withdrawal reaction if you miss a dose so be careful</a:t>
            </a:r>
          </a:p>
          <a:p>
            <a:r>
              <a:rPr lang="en-CA" dirty="0" smtClean="0"/>
              <a:t>Fluvoxamine: Least activating of the SSRIs, good evidence for anxiety</a:t>
            </a:r>
          </a:p>
          <a:p>
            <a:r>
              <a:rPr lang="en-CA" dirty="0" smtClean="0"/>
              <a:t>Sertraline: Best evidence for OCD &amp; good evidence for anxiety, not very activating, can tell if dose gets too high (</a:t>
            </a:r>
            <a:r>
              <a:rPr lang="en-CA" smtClean="0"/>
              <a:t>loose stools)</a:t>
            </a:r>
            <a:endParaRPr lang="en-CA" dirty="0" smtClean="0"/>
          </a:p>
          <a:p>
            <a:r>
              <a:rPr lang="en-CA" dirty="0" smtClean="0"/>
              <a:t>Citalopram: Some evidence for depression, most weight-neutral, least effect on glycemic index, fewest interactions with other medications, arrhythmia risk at doses &gt;40mg (which are sometimes needed in OCD)</a:t>
            </a:r>
          </a:p>
          <a:p>
            <a:r>
              <a:rPr lang="en-CA" dirty="0" err="1" smtClean="0"/>
              <a:t>Escitalopram</a:t>
            </a:r>
            <a:r>
              <a:rPr lang="en-CA" dirty="0" smtClean="0"/>
              <a:t>: teens like it, but difficult to finely titrate dose in kids</a:t>
            </a:r>
          </a:p>
          <a:p>
            <a:r>
              <a:rPr lang="en-CA" dirty="0" smtClean="0"/>
              <a:t>Paroxetine: short half-life (bid dose &amp; withdrawal risk) so I avoid it</a:t>
            </a:r>
          </a:p>
          <a:p>
            <a:r>
              <a:rPr lang="en-CA" dirty="0" smtClean="0"/>
              <a:t>“Family history of response”: no real evidence for this, but it may augment placebo effect</a:t>
            </a:r>
          </a:p>
          <a:p>
            <a:endParaRPr lang="en-CA" dirty="0"/>
          </a:p>
        </p:txBody>
      </p:sp>
    </p:spTree>
    <p:extLst>
      <p:ext uri="{BB962C8B-B14F-4D97-AF65-F5344CB8AC3E}">
        <p14:creationId xmlns:p14="http://schemas.microsoft.com/office/powerpoint/2010/main" val="13714690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SSRI ‘Spectra’</a:t>
            </a:r>
            <a:endParaRPr lang="en-CA" dirty="0"/>
          </a:p>
        </p:txBody>
      </p:sp>
      <p:sp>
        <p:nvSpPr>
          <p:cNvPr id="3" name="Content Placeholder 2"/>
          <p:cNvSpPr>
            <a:spLocks noGrp="1"/>
          </p:cNvSpPr>
          <p:nvPr>
            <p:ph idx="1"/>
          </p:nvPr>
        </p:nvSpPr>
        <p:spPr/>
        <p:txBody>
          <a:bodyPr/>
          <a:lstStyle/>
          <a:p>
            <a:pPr marL="0" indent="0">
              <a:buNone/>
            </a:pPr>
            <a:r>
              <a:rPr lang="en-CA" u="sng" dirty="0" smtClean="0"/>
              <a:t>Activation</a:t>
            </a:r>
            <a:endParaRPr lang="en-CA" dirty="0" smtClean="0"/>
          </a:p>
          <a:p>
            <a:pPr marL="0" indent="0">
              <a:buNone/>
            </a:pPr>
            <a:r>
              <a:rPr lang="en-CA" dirty="0" smtClean="0"/>
              <a:t>Paroxetine &gt; Fluoxetine &gt; Citalopram &gt; Sertraline &gt; Fluvoxamine</a:t>
            </a:r>
          </a:p>
          <a:p>
            <a:pPr marL="0" indent="0">
              <a:buNone/>
            </a:pPr>
            <a:endParaRPr lang="en-CA" dirty="0" smtClean="0"/>
          </a:p>
          <a:p>
            <a:pPr marL="0" indent="0">
              <a:buNone/>
            </a:pPr>
            <a:r>
              <a:rPr lang="en-CA" u="sng" dirty="0" smtClean="0"/>
              <a:t>Half-Life</a:t>
            </a:r>
            <a:endParaRPr lang="en-CA" dirty="0" smtClean="0"/>
          </a:p>
          <a:p>
            <a:pPr marL="0" indent="0">
              <a:buNone/>
            </a:pPr>
            <a:r>
              <a:rPr lang="en-CA" dirty="0" smtClean="0"/>
              <a:t>Fluoxetine &gt; Citalopram &amp; Sertraline &amp; Fluvoxamine &gt; Paroxetine</a:t>
            </a:r>
          </a:p>
          <a:p>
            <a:pPr marL="0" indent="0">
              <a:buNone/>
            </a:pPr>
            <a:r>
              <a:rPr lang="en-CA" dirty="0" smtClean="0"/>
              <a:t>(5 days)                              (about 24 hours)                     (&lt; 24 hours; CR longer)</a:t>
            </a:r>
            <a:endParaRPr lang="en-CA" dirty="0"/>
          </a:p>
        </p:txBody>
      </p:sp>
    </p:spTree>
    <p:extLst>
      <p:ext uri="{BB962C8B-B14F-4D97-AF65-F5344CB8AC3E}">
        <p14:creationId xmlns:p14="http://schemas.microsoft.com/office/powerpoint/2010/main" val="5310597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CA" dirty="0" smtClean="0"/>
              <a:t>What to expect (for child)</a:t>
            </a:r>
            <a:endParaRPr lang="en-CA" dirty="0"/>
          </a:p>
        </p:txBody>
      </p:sp>
      <p:sp>
        <p:nvSpPr>
          <p:cNvPr id="5" name="Content Placeholder 4"/>
          <p:cNvSpPr>
            <a:spLocks noGrp="1"/>
          </p:cNvSpPr>
          <p:nvPr>
            <p:ph sz="half" idx="1"/>
          </p:nvPr>
        </p:nvSpPr>
        <p:spPr/>
        <p:txBody>
          <a:bodyPr>
            <a:normAutofit lnSpcReduction="10000"/>
          </a:bodyPr>
          <a:lstStyle/>
          <a:p>
            <a:r>
              <a:rPr lang="en-CA" dirty="0" smtClean="0"/>
              <a:t>You will take it daily with food, either at breakfast or dinner time</a:t>
            </a:r>
          </a:p>
          <a:p>
            <a:r>
              <a:rPr lang="en-CA" dirty="0" smtClean="0"/>
              <a:t>It may upset your stomach the first few days, but that goes away</a:t>
            </a:r>
          </a:p>
          <a:p>
            <a:r>
              <a:rPr lang="en-CA" dirty="0" smtClean="0"/>
              <a:t>Tell your parents if you feel unusually restless, can’t sleep, or have any unusual thoughts</a:t>
            </a:r>
          </a:p>
          <a:p>
            <a:r>
              <a:rPr lang="en-CA" dirty="0" smtClean="0"/>
              <a:t>The medication will take a few weeks to work, so be patient</a:t>
            </a:r>
          </a:p>
          <a:p>
            <a:r>
              <a:rPr lang="en-CA" dirty="0" smtClean="0"/>
              <a:t>We’ll start with a little bit, and I will see you every few weeks until we get the dose right</a:t>
            </a:r>
            <a:endParaRPr lang="en-CA" dirty="0"/>
          </a:p>
        </p:txBody>
      </p:sp>
      <p:pic>
        <p:nvPicPr>
          <p:cNvPr id="7" name="Content Placeholder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272068" y="2124974"/>
            <a:ext cx="3980926" cy="3421811"/>
          </a:xfrm>
        </p:spPr>
      </p:pic>
    </p:spTree>
    <p:extLst>
      <p:ext uri="{BB962C8B-B14F-4D97-AF65-F5344CB8AC3E}">
        <p14:creationId xmlns:p14="http://schemas.microsoft.com/office/powerpoint/2010/main" val="413431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CA" dirty="0" smtClean="0"/>
              <a:t>What to expect (parents)</a:t>
            </a:r>
            <a:endParaRPr lang="en-CA" dirty="0"/>
          </a:p>
        </p:txBody>
      </p:sp>
      <p:sp>
        <p:nvSpPr>
          <p:cNvPr id="6" name="Content Placeholder 5"/>
          <p:cNvSpPr>
            <a:spLocks noGrp="1"/>
          </p:cNvSpPr>
          <p:nvPr>
            <p:ph idx="1"/>
          </p:nvPr>
        </p:nvSpPr>
        <p:spPr/>
        <p:txBody>
          <a:bodyPr/>
          <a:lstStyle/>
          <a:p>
            <a:r>
              <a:rPr lang="en-CA" dirty="0" smtClean="0"/>
              <a:t>I give the same explanation as for the child, but also indicate:</a:t>
            </a:r>
          </a:p>
          <a:p>
            <a:pPr>
              <a:buAutoNum type="arabicPeriod"/>
            </a:pPr>
            <a:r>
              <a:rPr lang="en-CA" dirty="0" smtClean="0"/>
              <a:t>Need to call/email if insomnia, extreme restlessness, or suicidal thoughts (emphasizing that 96% of the time it’s not an issue);</a:t>
            </a:r>
          </a:p>
          <a:p>
            <a:pPr>
              <a:buAutoNum type="arabicPeriod"/>
            </a:pPr>
            <a:r>
              <a:rPr lang="en-CA" dirty="0" smtClean="0"/>
              <a:t>Use ER if any safety concerns</a:t>
            </a:r>
          </a:p>
          <a:p>
            <a:pPr>
              <a:buAutoNum type="arabicPeriod"/>
            </a:pPr>
            <a:r>
              <a:rPr lang="en-CA" dirty="0" smtClean="0"/>
              <a:t>Headaches, rashes, weight gain (usually modest) are less common but possible</a:t>
            </a:r>
          </a:p>
          <a:p>
            <a:pPr>
              <a:buAutoNum type="arabicPeriod"/>
            </a:pPr>
            <a:r>
              <a:rPr lang="en-CA" dirty="0" smtClean="0"/>
              <a:t>In teens, there may be effects on sexual function</a:t>
            </a:r>
          </a:p>
          <a:p>
            <a:pPr marL="0" indent="0">
              <a:buNone/>
            </a:pPr>
            <a:r>
              <a:rPr lang="en-CA" dirty="0" smtClean="0"/>
              <a:t>Feel free to call or email if you observe any changes you’re not sure about.</a:t>
            </a:r>
          </a:p>
          <a:p>
            <a:pPr marL="0" indent="0">
              <a:buNone/>
            </a:pPr>
            <a:r>
              <a:rPr lang="en-CA" dirty="0" smtClean="0"/>
              <a:t>Anxious kids are often suggestible, which is why I don’t always mention all the side effects to the child. </a:t>
            </a:r>
            <a:endParaRPr lang="en-CA" dirty="0"/>
          </a:p>
        </p:txBody>
      </p:sp>
    </p:spTree>
    <p:extLst>
      <p:ext uri="{BB962C8B-B14F-4D97-AF65-F5344CB8AC3E}">
        <p14:creationId xmlns:p14="http://schemas.microsoft.com/office/powerpoint/2010/main" val="582009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How we will monitor</a:t>
            </a:r>
            <a:endParaRPr lang="en-CA" dirty="0"/>
          </a:p>
        </p:txBody>
      </p:sp>
      <p:sp>
        <p:nvSpPr>
          <p:cNvPr id="3" name="Content Placeholder 2"/>
          <p:cNvSpPr>
            <a:spLocks noGrp="1"/>
          </p:cNvSpPr>
          <p:nvPr>
            <p:ph idx="1"/>
          </p:nvPr>
        </p:nvSpPr>
        <p:spPr/>
        <p:txBody>
          <a:bodyPr>
            <a:normAutofit lnSpcReduction="10000"/>
          </a:bodyPr>
          <a:lstStyle/>
          <a:p>
            <a:r>
              <a:rPr lang="en-CA" dirty="0" smtClean="0"/>
              <a:t>We will do a baseline of your child’s most distressing/impairing symptoms (frequency, intensity, duration, ability to manage/carry on—let’s quantify!)</a:t>
            </a:r>
          </a:p>
          <a:p>
            <a:r>
              <a:rPr lang="en-CA" dirty="0" smtClean="0"/>
              <a:t>We will get baseline from both child and parent, and teacher too if symptoms occur at school</a:t>
            </a:r>
          </a:p>
          <a:p>
            <a:r>
              <a:rPr lang="en-CA" dirty="0" smtClean="0"/>
              <a:t>Some children report more verbally; others on questionnaire (MASC, CDI, YBOCS)</a:t>
            </a:r>
          </a:p>
          <a:p>
            <a:r>
              <a:rPr lang="en-CA" dirty="0" smtClean="0"/>
              <a:t>Change is often gradual (like watching grass grow) and the people around the child may notice it first; good days &amp; bad days are the norm, with good ones becoming more frequent over time</a:t>
            </a:r>
          </a:p>
          <a:p>
            <a:r>
              <a:rPr lang="en-CA" dirty="0" smtClean="0"/>
              <a:t>We “start low and go slow” with dosage to minimize the risk of side effects </a:t>
            </a:r>
          </a:p>
          <a:p>
            <a:r>
              <a:rPr lang="en-CA" dirty="0" smtClean="0"/>
              <a:t>Because 6 weeks is a long time to wait, I often adjust dose every 3 weeks (might go slightly high, but at least the child doesn’t suffer for months)</a:t>
            </a:r>
            <a:endParaRPr lang="en-CA" dirty="0"/>
          </a:p>
        </p:txBody>
      </p:sp>
    </p:spTree>
    <p:extLst>
      <p:ext uri="{BB962C8B-B14F-4D97-AF65-F5344CB8AC3E}">
        <p14:creationId xmlns:p14="http://schemas.microsoft.com/office/powerpoint/2010/main" val="25192257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Dosages</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Fluoxetine, citalopram, and paroxetine all go in 5-10mg increments; fluvoxamine and sertraline go in 25mg increments; </a:t>
            </a:r>
            <a:r>
              <a:rPr lang="en-CA" dirty="0" err="1" smtClean="0"/>
              <a:t>escitalopram</a:t>
            </a:r>
            <a:r>
              <a:rPr lang="en-CA" dirty="0" smtClean="0"/>
              <a:t> in 5mg; can reduce the size of the increment if history of adverse reactions (e.g., alternating 10mg/20mg fluoxetine capsules to create 15mg)</a:t>
            </a:r>
          </a:p>
          <a:p>
            <a:r>
              <a:rPr lang="en-CA" dirty="0" smtClean="0"/>
              <a:t>Beware of accidental liquid Prozac overdose (4mg/mL, so 10mL=40mg)</a:t>
            </a:r>
          </a:p>
          <a:p>
            <a:r>
              <a:rPr lang="en-CA" dirty="0" smtClean="0"/>
              <a:t>Starting dose is lower the smaller the child, but the final dose may be in the adult range (rapid metabolism, high volume of distribution) and there is no exact formula by body weight</a:t>
            </a:r>
          </a:p>
          <a:p>
            <a:r>
              <a:rPr lang="en-CA" dirty="0" smtClean="0"/>
              <a:t>Some slow metabolizers respond at low doses; more common in Asians</a:t>
            </a:r>
          </a:p>
          <a:p>
            <a:r>
              <a:rPr lang="en-CA" dirty="0" smtClean="0"/>
              <a:t>Preschoolers: 6mg of liquid fluoxetine, increase in 2mg increments</a:t>
            </a:r>
          </a:p>
          <a:p>
            <a:r>
              <a:rPr lang="en-CA" dirty="0" smtClean="0"/>
              <a:t>School age: 10mg of fluoxetine or 25mg of sertraline to start</a:t>
            </a:r>
          </a:p>
          <a:p>
            <a:r>
              <a:rPr lang="en-CA" dirty="0" smtClean="0"/>
              <a:t>Adolescents: 20mg fluoxetine or 50mg sertraline to start</a:t>
            </a:r>
          </a:p>
          <a:p>
            <a:endParaRPr lang="en-CA" dirty="0"/>
          </a:p>
        </p:txBody>
      </p:sp>
    </p:spTree>
    <p:extLst>
      <p:ext uri="{BB962C8B-B14F-4D97-AF65-F5344CB8AC3E}">
        <p14:creationId xmlns:p14="http://schemas.microsoft.com/office/powerpoint/2010/main" val="992453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NO thanks!</a:t>
            </a:r>
            <a:endParaRPr lang="en-CA" dirty="0"/>
          </a:p>
        </p:txBody>
      </p:sp>
      <p:sp>
        <p:nvSpPr>
          <p:cNvPr id="3" name="Content Placeholder 2"/>
          <p:cNvSpPr>
            <a:spLocks noGrp="1"/>
          </p:cNvSpPr>
          <p:nvPr>
            <p:ph idx="1"/>
          </p:nvPr>
        </p:nvSpPr>
        <p:spPr/>
        <p:txBody>
          <a:bodyPr>
            <a:normAutofit lnSpcReduction="10000"/>
          </a:bodyPr>
          <a:lstStyle/>
          <a:p>
            <a:r>
              <a:rPr lang="en-CA" dirty="0" smtClean="0"/>
              <a:t>What are you most concerned about? (explore &amp; discuss: e.g., deciding based on one negative reaction in a close friend/relative vs. a large trial)</a:t>
            </a:r>
          </a:p>
          <a:p>
            <a:r>
              <a:rPr lang="en-CA" dirty="0" smtClean="0"/>
              <a:t>Would you like to talk to your spouse about this (or come back with your spouse)?</a:t>
            </a:r>
          </a:p>
          <a:p>
            <a:r>
              <a:rPr lang="en-CA" dirty="0" smtClean="0"/>
              <a:t>Would you like some more information?</a:t>
            </a:r>
          </a:p>
          <a:p>
            <a:r>
              <a:rPr lang="en-CA" dirty="0" smtClean="0"/>
              <a:t>Let’s think about the long term with/without using medication</a:t>
            </a:r>
          </a:p>
          <a:p>
            <a:r>
              <a:rPr lang="en-CA" dirty="0" smtClean="0"/>
              <a:t>I don’t have to write a prescription today—take some time to think about it and let’s follow up in a few weeks</a:t>
            </a:r>
          </a:p>
          <a:p>
            <a:r>
              <a:rPr lang="en-CA" dirty="0" smtClean="0"/>
              <a:t>We could try other interventions for a month or so, and then revisit the question of medication</a:t>
            </a:r>
          </a:p>
          <a:p>
            <a:r>
              <a:rPr lang="en-CA" dirty="0" smtClean="0"/>
              <a:t>Take my card—you can always call back if things change</a:t>
            </a:r>
          </a:p>
          <a:p>
            <a:endParaRPr lang="en-CA" dirty="0"/>
          </a:p>
        </p:txBody>
      </p:sp>
    </p:spTree>
    <p:extLst>
      <p:ext uri="{BB962C8B-B14F-4D97-AF65-F5344CB8AC3E}">
        <p14:creationId xmlns:p14="http://schemas.microsoft.com/office/powerpoint/2010/main" val="24775112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Will my child be on this forever, and what will that do to him/her?</a:t>
            </a:r>
            <a:endParaRPr lang="en-CA" dirty="0"/>
          </a:p>
        </p:txBody>
      </p:sp>
      <p:sp>
        <p:nvSpPr>
          <p:cNvPr id="3" name="Content Placeholder 2"/>
          <p:cNvSpPr>
            <a:spLocks noGrp="1"/>
          </p:cNvSpPr>
          <p:nvPr>
            <p:ph idx="1"/>
          </p:nvPr>
        </p:nvSpPr>
        <p:spPr>
          <a:xfrm>
            <a:off x="2589212" y="2133599"/>
            <a:ext cx="8915400" cy="3948023"/>
          </a:xfrm>
        </p:spPr>
        <p:txBody>
          <a:bodyPr>
            <a:normAutofit fontScale="92500" lnSpcReduction="10000"/>
          </a:bodyPr>
          <a:lstStyle/>
          <a:p>
            <a:r>
              <a:rPr lang="en-CA" dirty="0" smtClean="0"/>
              <a:t>We never say ‘forever’ because there are new treatments being developed all the time, and some children do get better at using coping strategies with CBT and/or maturation</a:t>
            </a:r>
          </a:p>
          <a:p>
            <a:r>
              <a:rPr lang="en-CA" dirty="0" smtClean="0"/>
              <a:t>Evidence suggests that depressed teens need to be on at least a year, and usually anxious kids do better with this too as it allows time to build confidence; OCD treatment is often longer term but up to 50% do come off medication eventually</a:t>
            </a:r>
          </a:p>
          <a:p>
            <a:r>
              <a:rPr lang="en-CA" dirty="0" smtClean="0"/>
              <a:t>We will monitor at least every 6 months and determine if a dosage increase is needed (usually for growth) or if your child is doing well enough to decrease the dose and see how he/she handles this; gradual decreases (e.g. monthly) will ensure that the child is on the minimum needed</a:t>
            </a:r>
          </a:p>
          <a:p>
            <a:r>
              <a:rPr lang="en-CA" dirty="0" smtClean="0"/>
              <a:t>I rarely taper children in the summer, as September is usually stressful</a:t>
            </a:r>
          </a:p>
          <a:p>
            <a:r>
              <a:rPr lang="en-CA" dirty="0" err="1" smtClean="0"/>
              <a:t>Amotivation</a:t>
            </a:r>
            <a:r>
              <a:rPr lang="en-CA" dirty="0" smtClean="0"/>
              <a:t> is the only long-term side effect documented, and it responds to dosage reduction or discontinuing medication</a:t>
            </a:r>
            <a:endParaRPr lang="en-CA" dirty="0"/>
          </a:p>
        </p:txBody>
      </p:sp>
    </p:spTree>
    <p:extLst>
      <p:ext uri="{BB962C8B-B14F-4D97-AF65-F5344CB8AC3E}">
        <p14:creationId xmlns:p14="http://schemas.microsoft.com/office/powerpoint/2010/main" val="22543316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What are the alternatives?</a:t>
            </a:r>
            <a:endParaRPr lang="en-CA" dirty="0"/>
          </a:p>
        </p:txBody>
      </p:sp>
      <p:sp>
        <p:nvSpPr>
          <p:cNvPr id="3" name="Content Placeholder 2"/>
          <p:cNvSpPr>
            <a:spLocks noGrp="1"/>
          </p:cNvSpPr>
          <p:nvPr>
            <p:ph idx="1"/>
          </p:nvPr>
        </p:nvSpPr>
        <p:spPr/>
        <p:txBody>
          <a:bodyPr>
            <a:normAutofit fontScale="92500"/>
          </a:bodyPr>
          <a:lstStyle/>
          <a:p>
            <a:r>
              <a:rPr lang="en-CA" dirty="0" smtClean="0"/>
              <a:t>The best evidence is for CBT, although the benefits are limited in depression if medication is not also used</a:t>
            </a:r>
          </a:p>
          <a:p>
            <a:r>
              <a:rPr lang="en-CA" dirty="0" smtClean="0"/>
              <a:t>There is some evidence for regular aerobic activity in preventing depression and regulating mood &amp; anxiety symptoms (endorphin effect; 4x/week)</a:t>
            </a:r>
          </a:p>
          <a:p>
            <a:r>
              <a:rPr lang="en-CA" dirty="0" smtClean="0"/>
              <a:t>Regular sleep patterns are helpful (review good sleep hygiene), and some also benefit from melatonin for this</a:t>
            </a:r>
          </a:p>
          <a:p>
            <a:r>
              <a:rPr lang="en-CA" dirty="0" smtClean="0"/>
              <a:t>Avoiding caffeine (to reduce anxiety) and avoiding alcohol &amp; street drugs helps</a:t>
            </a:r>
          </a:p>
          <a:p>
            <a:r>
              <a:rPr lang="en-CA" dirty="0" smtClean="0"/>
              <a:t>There is no special diet that has been proven to work in any of these conditions</a:t>
            </a:r>
          </a:p>
          <a:p>
            <a:r>
              <a:rPr lang="en-CA" dirty="0" smtClean="0"/>
              <a:t>When it comes to natural supplements: caveat emptor</a:t>
            </a:r>
          </a:p>
          <a:p>
            <a:r>
              <a:rPr lang="en-CA" dirty="0" smtClean="0"/>
              <a:t>Do not mix St. John’s </a:t>
            </a:r>
            <a:r>
              <a:rPr lang="en-CA" dirty="0" err="1" smtClean="0"/>
              <a:t>Wort</a:t>
            </a:r>
            <a:r>
              <a:rPr lang="en-CA" dirty="0" smtClean="0"/>
              <a:t> with SSRIs as the interaction can be dangerous (serotonin syndrome)</a:t>
            </a:r>
            <a:endParaRPr lang="en-CA" dirty="0"/>
          </a:p>
        </p:txBody>
      </p:sp>
    </p:spTree>
    <p:extLst>
      <p:ext uri="{BB962C8B-B14F-4D97-AF65-F5344CB8AC3E}">
        <p14:creationId xmlns:p14="http://schemas.microsoft.com/office/powerpoint/2010/main" val="4038515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Objectives</a:t>
            </a:r>
            <a:endParaRPr lang="en-CA" dirty="0"/>
          </a:p>
        </p:txBody>
      </p:sp>
      <p:sp>
        <p:nvSpPr>
          <p:cNvPr id="3" name="Content Placeholder 2"/>
          <p:cNvSpPr>
            <a:spLocks noGrp="1"/>
          </p:cNvSpPr>
          <p:nvPr>
            <p:ph idx="1"/>
          </p:nvPr>
        </p:nvSpPr>
        <p:spPr/>
        <p:txBody>
          <a:bodyPr>
            <a:normAutofit/>
          </a:bodyPr>
          <a:lstStyle/>
          <a:p>
            <a:pPr>
              <a:buAutoNum type="arabicPeriod"/>
            </a:pPr>
            <a:r>
              <a:rPr lang="en-CA" sz="2400" dirty="0" smtClean="0">
                <a:solidFill>
                  <a:srgbClr val="FF0000"/>
                </a:solidFill>
              </a:rPr>
              <a:t>Highlighting important aspects of assessing anxious children and youth</a:t>
            </a:r>
          </a:p>
          <a:p>
            <a:pPr>
              <a:buAutoNum type="arabicPeriod"/>
            </a:pPr>
            <a:r>
              <a:rPr lang="en-CA" sz="2400" dirty="0" smtClean="0"/>
              <a:t>Learning how to talk to families about Selective Serotonin Reuptake Inhibitors (SSRIs)</a:t>
            </a:r>
          </a:p>
          <a:p>
            <a:pPr>
              <a:buAutoNum type="arabicPeriod"/>
            </a:pPr>
            <a:r>
              <a:rPr lang="en-CA" sz="2400" dirty="0" smtClean="0"/>
              <a:t>Introducing brief CBT-based interventions that may be useful in the office</a:t>
            </a:r>
            <a:endParaRPr lang="en-CA" sz="2400" dirty="0"/>
          </a:p>
        </p:txBody>
      </p:sp>
    </p:spTree>
    <p:extLst>
      <p:ext uri="{BB962C8B-B14F-4D97-AF65-F5344CB8AC3E}">
        <p14:creationId xmlns:p14="http://schemas.microsoft.com/office/powerpoint/2010/main" val="16328281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Objectives</a:t>
            </a:r>
            <a:endParaRPr lang="en-CA" dirty="0"/>
          </a:p>
        </p:txBody>
      </p:sp>
      <p:sp>
        <p:nvSpPr>
          <p:cNvPr id="3" name="Content Placeholder 2"/>
          <p:cNvSpPr>
            <a:spLocks noGrp="1"/>
          </p:cNvSpPr>
          <p:nvPr>
            <p:ph idx="1"/>
          </p:nvPr>
        </p:nvSpPr>
        <p:spPr/>
        <p:txBody>
          <a:bodyPr>
            <a:normAutofit/>
          </a:bodyPr>
          <a:lstStyle/>
          <a:p>
            <a:pPr>
              <a:buAutoNum type="arabicPeriod"/>
            </a:pPr>
            <a:r>
              <a:rPr lang="en-CA" sz="2400" dirty="0" smtClean="0"/>
              <a:t>Highlighting important aspects of assessing anxious children and youth</a:t>
            </a:r>
          </a:p>
          <a:p>
            <a:pPr>
              <a:buAutoNum type="arabicPeriod"/>
            </a:pPr>
            <a:r>
              <a:rPr lang="en-CA" sz="2400" dirty="0" smtClean="0"/>
              <a:t>Learning how to talk to families about Selective Serotonin Reuptake Inhibitors (SSRIs)</a:t>
            </a:r>
          </a:p>
          <a:p>
            <a:pPr>
              <a:buAutoNum type="arabicPeriod"/>
            </a:pPr>
            <a:r>
              <a:rPr lang="en-CA" sz="2400" dirty="0" smtClean="0">
                <a:solidFill>
                  <a:srgbClr val="FF0000"/>
                </a:solidFill>
              </a:rPr>
              <a:t>Introducing brief CBT-based interventions that may be useful in the office</a:t>
            </a:r>
            <a:endParaRPr lang="en-CA" sz="2400" dirty="0">
              <a:solidFill>
                <a:srgbClr val="FF0000"/>
              </a:solidFill>
            </a:endParaRPr>
          </a:p>
        </p:txBody>
      </p:sp>
    </p:spTree>
    <p:extLst>
      <p:ext uri="{BB962C8B-B14F-4D97-AF65-F5344CB8AC3E}">
        <p14:creationId xmlns:p14="http://schemas.microsoft.com/office/powerpoint/2010/main" val="11730374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Is there evidence for brief CBT-based interventions?</a:t>
            </a:r>
            <a:endParaRPr lang="en-CA" dirty="0"/>
          </a:p>
        </p:txBody>
      </p:sp>
      <p:sp>
        <p:nvSpPr>
          <p:cNvPr id="3" name="Content Placeholder 2"/>
          <p:cNvSpPr>
            <a:spLocks noGrp="1"/>
          </p:cNvSpPr>
          <p:nvPr>
            <p:ph idx="1"/>
          </p:nvPr>
        </p:nvSpPr>
        <p:spPr/>
        <p:txBody>
          <a:bodyPr/>
          <a:lstStyle/>
          <a:p>
            <a:r>
              <a:rPr lang="en-CA" dirty="0" smtClean="0"/>
              <a:t>Not specifically</a:t>
            </a:r>
          </a:p>
          <a:p>
            <a:r>
              <a:rPr lang="en-CA" dirty="0" smtClean="0"/>
              <a:t>However…’state of the art’ CBT for children with complex presentations is now emphasizing the use of several brief modules focused on specific skill-sets, rather than disorder-focused manuals</a:t>
            </a:r>
          </a:p>
          <a:p>
            <a:r>
              <a:rPr lang="en-CA" dirty="0" smtClean="0"/>
              <a:t>See: ‘Modular Cognitive Behavioral Therapy for Childhood Anxiety Disorders’, Bruce F. </a:t>
            </a:r>
            <a:r>
              <a:rPr lang="en-CA" dirty="0" err="1" smtClean="0"/>
              <a:t>Chorpita</a:t>
            </a:r>
            <a:r>
              <a:rPr lang="en-CA" dirty="0" smtClean="0"/>
              <a:t>, Guilford, 2006</a:t>
            </a:r>
          </a:p>
          <a:p>
            <a:r>
              <a:rPr lang="en-CA" dirty="0" smtClean="0"/>
              <a:t>Most of the children you see in the community will have complex presentations</a:t>
            </a:r>
          </a:p>
          <a:p>
            <a:r>
              <a:rPr lang="en-CA" dirty="0" smtClean="0"/>
              <a:t>While awaiting formal CBT, alone or in combination with medication</a:t>
            </a:r>
          </a:p>
          <a:p>
            <a:r>
              <a:rPr lang="en-CA" dirty="0" smtClean="0"/>
              <a:t>Follow up to make sure children (and parents) are using what you teach</a:t>
            </a:r>
          </a:p>
          <a:p>
            <a:endParaRPr lang="en-CA" dirty="0"/>
          </a:p>
        </p:txBody>
      </p:sp>
    </p:spTree>
    <p:extLst>
      <p:ext uri="{BB962C8B-B14F-4D97-AF65-F5344CB8AC3E}">
        <p14:creationId xmlns:p14="http://schemas.microsoft.com/office/powerpoint/2010/main" val="11520749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Component Processes in Anxiety</a:t>
            </a:r>
            <a:endParaRPr lang="en-CA" dirty="0"/>
          </a:p>
        </p:txBody>
      </p:sp>
      <p:sp>
        <p:nvSpPr>
          <p:cNvPr id="4" name="Text Placeholder 3"/>
          <p:cNvSpPr>
            <a:spLocks noGrp="1"/>
          </p:cNvSpPr>
          <p:nvPr>
            <p:ph type="body" idx="1"/>
          </p:nvPr>
        </p:nvSpPr>
        <p:spPr/>
        <p:txBody>
          <a:bodyPr/>
          <a:lstStyle/>
          <a:p>
            <a:r>
              <a:rPr lang="en-CA" dirty="0" smtClean="0"/>
              <a:t> </a:t>
            </a:r>
          </a:p>
          <a:p>
            <a:endParaRPr lang="en-CA" dirty="0"/>
          </a:p>
        </p:txBody>
      </p:sp>
      <p:sp>
        <p:nvSpPr>
          <p:cNvPr id="5" name="Content Placeholder 4"/>
          <p:cNvSpPr>
            <a:spLocks noGrp="1"/>
          </p:cNvSpPr>
          <p:nvPr>
            <p:ph sz="half" idx="2"/>
          </p:nvPr>
        </p:nvSpPr>
        <p:spPr/>
        <p:txBody>
          <a:bodyPr/>
          <a:lstStyle/>
          <a:p>
            <a:r>
              <a:rPr lang="en-CA" dirty="0" smtClean="0"/>
              <a:t>Feeling Awareness</a:t>
            </a:r>
          </a:p>
          <a:p>
            <a:r>
              <a:rPr lang="en-CA" dirty="0" smtClean="0"/>
              <a:t>Physiological Arousal</a:t>
            </a:r>
          </a:p>
          <a:p>
            <a:r>
              <a:rPr lang="en-CA" dirty="0" smtClean="0"/>
              <a:t>Catastrophic Thinking</a:t>
            </a:r>
          </a:p>
          <a:p>
            <a:r>
              <a:rPr lang="en-CA" dirty="0" smtClean="0"/>
              <a:t>Behavioral Avoidance</a:t>
            </a:r>
          </a:p>
          <a:p>
            <a:r>
              <a:rPr lang="en-CA" dirty="0" smtClean="0"/>
              <a:t>Poor Problem-Solving</a:t>
            </a:r>
            <a:endParaRPr lang="en-CA" dirty="0"/>
          </a:p>
        </p:txBody>
      </p:sp>
    </p:spTree>
    <p:extLst>
      <p:ext uri="{BB962C8B-B14F-4D97-AF65-F5344CB8AC3E}">
        <p14:creationId xmlns:p14="http://schemas.microsoft.com/office/powerpoint/2010/main" val="8373030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An ‘early warning system’ for anxiety</a:t>
            </a:r>
            <a:endParaRPr lang="en-CA" dirty="0"/>
          </a:p>
        </p:txBody>
      </p:sp>
      <p:sp>
        <p:nvSpPr>
          <p:cNvPr id="3" name="Content Placeholder 2"/>
          <p:cNvSpPr>
            <a:spLocks noGrp="1"/>
          </p:cNvSpPr>
          <p:nvPr>
            <p:ph idx="1"/>
          </p:nvPr>
        </p:nvSpPr>
        <p:spPr/>
        <p:txBody>
          <a:bodyPr/>
          <a:lstStyle/>
          <a:p>
            <a:r>
              <a:rPr lang="en-CA" dirty="0" smtClean="0"/>
              <a:t>Anxiety </a:t>
            </a:r>
            <a:r>
              <a:rPr lang="en-CA" dirty="0" smtClean="0"/>
              <a:t>strategies don’t work once anxiety is extreme, so kids need to attend to the early signs of anxiety</a:t>
            </a:r>
          </a:p>
          <a:p>
            <a:r>
              <a:rPr lang="en-CA" dirty="0" smtClean="0"/>
              <a:t>Briefly </a:t>
            </a:r>
            <a:r>
              <a:rPr lang="en-CA" dirty="0" smtClean="0"/>
              <a:t>explain the ‘fight or flight’ response and some anxiety symptoms that can relate to it (e.g., tummy-ache from blood rushing away to big muscles)</a:t>
            </a:r>
          </a:p>
          <a:p>
            <a:r>
              <a:rPr lang="en-CA" dirty="0" smtClean="0"/>
              <a:t>Use a body drawing to have the child point to places where he/she notices anxiety symptoms</a:t>
            </a:r>
          </a:p>
          <a:p>
            <a:r>
              <a:rPr lang="en-CA" dirty="0" smtClean="0"/>
              <a:t>Ask which symptoms are the earliest</a:t>
            </a:r>
          </a:p>
          <a:p>
            <a:r>
              <a:rPr lang="en-CA" dirty="0" smtClean="0"/>
              <a:t>Ask if there are thoughts/feelings that come up even earlier</a:t>
            </a:r>
          </a:p>
          <a:p>
            <a:r>
              <a:rPr lang="en-CA" dirty="0" smtClean="0"/>
              <a:t>Include the earliest signal on a coping card (see below), so the child knows when to use strategies </a:t>
            </a:r>
            <a:endParaRPr lang="en-CA" dirty="0"/>
          </a:p>
        </p:txBody>
      </p:sp>
    </p:spTree>
    <p:extLst>
      <p:ext uri="{BB962C8B-B14F-4D97-AF65-F5344CB8AC3E}">
        <p14:creationId xmlns:p14="http://schemas.microsoft.com/office/powerpoint/2010/main" val="37156009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“Panic” in anxious situations (i.e., hyperventilation)</a:t>
            </a:r>
            <a:endParaRPr lang="en-CA" dirty="0"/>
          </a:p>
        </p:txBody>
      </p:sp>
      <p:sp>
        <p:nvSpPr>
          <p:cNvPr id="3" name="Content Placeholder 2"/>
          <p:cNvSpPr>
            <a:spLocks noGrp="1"/>
          </p:cNvSpPr>
          <p:nvPr>
            <p:ph idx="1"/>
          </p:nvPr>
        </p:nvSpPr>
        <p:spPr/>
        <p:txBody>
          <a:bodyPr>
            <a:normAutofit lnSpcReduction="10000"/>
          </a:bodyPr>
          <a:lstStyle/>
          <a:p>
            <a:r>
              <a:rPr lang="en-CA" dirty="0" smtClean="0"/>
              <a:t>Box breathing: 4 in, 4 hold, 4 out, 4 wait &amp; repeat</a:t>
            </a:r>
          </a:p>
          <a:p>
            <a:r>
              <a:rPr lang="en-CA" dirty="0" smtClean="0"/>
              <a:t>Focus is on counting rather than anxiety; breathing is slowed; no regular practice needed </a:t>
            </a:r>
          </a:p>
          <a:p>
            <a:r>
              <a:rPr lang="en-CA" dirty="0" smtClean="0"/>
              <a:t>If at school, have a quiet room for the child to calm down &amp; then return to class when calm (usually a few minutes; half hour at most)</a:t>
            </a:r>
          </a:p>
          <a:p>
            <a:r>
              <a:rPr lang="en-CA" dirty="0" smtClean="0"/>
              <a:t>Discourage calls home/parents picking up unless fever or vomiting</a:t>
            </a:r>
          </a:p>
          <a:p>
            <a:r>
              <a:rPr lang="en-CA" dirty="0" smtClean="0"/>
              <a:t>Discourage the adults from talking/reassuring too much (adrenaline will subside with time if you don’t fuel it further)</a:t>
            </a:r>
          </a:p>
          <a:p>
            <a:endParaRPr lang="en-CA" dirty="0"/>
          </a:p>
          <a:p>
            <a:r>
              <a:rPr lang="en-CA" dirty="0" smtClean="0"/>
              <a:t>What if they prefer to do yoga, mindfulness, Eli Bay, or some other version of relaxation?  If they’re willing to practice daily, tell them to go for it!</a:t>
            </a:r>
          </a:p>
          <a:p>
            <a:endParaRPr lang="en-CA" dirty="0"/>
          </a:p>
          <a:p>
            <a:pPr marL="0" indent="0">
              <a:buNone/>
            </a:pPr>
            <a:endParaRPr lang="en-CA" dirty="0"/>
          </a:p>
        </p:txBody>
      </p:sp>
    </p:spTree>
    <p:extLst>
      <p:ext uri="{BB962C8B-B14F-4D97-AF65-F5344CB8AC3E}">
        <p14:creationId xmlns:p14="http://schemas.microsoft.com/office/powerpoint/2010/main" val="8016199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Rationale for Coping Thoughts</a:t>
            </a:r>
            <a:endParaRPr lang="en-CA" dirty="0"/>
          </a:p>
        </p:txBody>
      </p:sp>
      <p:sp>
        <p:nvSpPr>
          <p:cNvPr id="3" name="Content Placeholder 2"/>
          <p:cNvSpPr>
            <a:spLocks noGrp="1"/>
          </p:cNvSpPr>
          <p:nvPr>
            <p:ph idx="1"/>
          </p:nvPr>
        </p:nvSpPr>
        <p:spPr/>
        <p:txBody>
          <a:bodyPr/>
          <a:lstStyle/>
          <a:p>
            <a:r>
              <a:rPr lang="en-CA" dirty="0" smtClean="0"/>
              <a:t>The class is told there’s a big test coming up next week</a:t>
            </a:r>
          </a:p>
          <a:p>
            <a:r>
              <a:rPr lang="en-CA" dirty="0" smtClean="0"/>
              <a:t>Ben says to himself “That’s awful. I’m going to spend the whole weekend studying, and then I’ll freak out when I see it. </a:t>
            </a:r>
            <a:r>
              <a:rPr lang="en-CA" dirty="0"/>
              <a:t>W</a:t>
            </a:r>
            <a:r>
              <a:rPr lang="en-CA" dirty="0" smtClean="0"/>
              <a:t>hat if I fail? My parents will be so disappointed. I wish I didn’t have to go to school.”</a:t>
            </a:r>
          </a:p>
          <a:p>
            <a:r>
              <a:rPr lang="en-CA" dirty="0" smtClean="0"/>
              <a:t>Charlie says to himself “Oh good. I’m not doing great in this course, but if the test is worth a lot of marks and I do well, I could really pull up my grade.”</a:t>
            </a:r>
          </a:p>
          <a:p>
            <a:r>
              <a:rPr lang="en-CA" dirty="0" smtClean="0"/>
              <a:t>How does Ben feel?</a:t>
            </a:r>
          </a:p>
          <a:p>
            <a:r>
              <a:rPr lang="en-CA" dirty="0" smtClean="0"/>
              <a:t>How does Charlie feel?</a:t>
            </a:r>
          </a:p>
          <a:p>
            <a:r>
              <a:rPr lang="en-CA" dirty="0" smtClean="0"/>
              <a:t>Which attitude is more helpful?</a:t>
            </a:r>
            <a:endParaRPr lang="en-CA" dirty="0"/>
          </a:p>
        </p:txBody>
      </p:sp>
    </p:spTree>
    <p:extLst>
      <p:ext uri="{BB962C8B-B14F-4D97-AF65-F5344CB8AC3E}">
        <p14:creationId xmlns:p14="http://schemas.microsoft.com/office/powerpoint/2010/main" val="3723730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Generic self-talk for anxiety</a:t>
            </a:r>
            <a:endParaRPr lang="en-CA" dirty="0"/>
          </a:p>
        </p:txBody>
      </p:sp>
      <p:sp>
        <p:nvSpPr>
          <p:cNvPr id="3" name="Content Placeholder 2"/>
          <p:cNvSpPr>
            <a:spLocks noGrp="1"/>
          </p:cNvSpPr>
          <p:nvPr>
            <p:ph idx="1"/>
          </p:nvPr>
        </p:nvSpPr>
        <p:spPr/>
        <p:txBody>
          <a:bodyPr>
            <a:normAutofit lnSpcReduction="10000"/>
          </a:bodyPr>
          <a:lstStyle/>
          <a:p>
            <a:r>
              <a:rPr lang="en-CA" dirty="0" smtClean="0"/>
              <a:t>I’ve done this (or something similar) before, so I can do it now</a:t>
            </a:r>
          </a:p>
          <a:p>
            <a:r>
              <a:rPr lang="en-CA" dirty="0" smtClean="0"/>
              <a:t>I can’t predict the future, so I might as well hope for the best</a:t>
            </a:r>
          </a:p>
          <a:p>
            <a:r>
              <a:rPr lang="en-CA" dirty="0" smtClean="0"/>
              <a:t>It’s my worried mind talking</a:t>
            </a:r>
          </a:p>
          <a:p>
            <a:r>
              <a:rPr lang="en-CA" dirty="0" smtClean="0"/>
              <a:t>I know I will be OK</a:t>
            </a:r>
          </a:p>
          <a:p>
            <a:r>
              <a:rPr lang="en-CA" dirty="0" smtClean="0"/>
              <a:t>I know I can deal with this when the time comes</a:t>
            </a:r>
          </a:p>
          <a:p>
            <a:r>
              <a:rPr lang="en-CA" dirty="0" smtClean="0"/>
              <a:t>Things are often not as dangerous as they seem to me</a:t>
            </a:r>
          </a:p>
          <a:p>
            <a:r>
              <a:rPr lang="en-CA" dirty="0" smtClean="0"/>
              <a:t>I can focus on something else</a:t>
            </a:r>
          </a:p>
          <a:p>
            <a:r>
              <a:rPr lang="en-CA" dirty="0" smtClean="0"/>
              <a:t>I can ask for help if needed</a:t>
            </a:r>
          </a:p>
          <a:p>
            <a:r>
              <a:rPr lang="en-CA" dirty="0" smtClean="0"/>
              <a:t>There are many explanations that have nothing to do with what I fear</a:t>
            </a:r>
          </a:p>
          <a:p>
            <a:r>
              <a:rPr lang="en-CA" dirty="0" smtClean="0"/>
              <a:t>What’s the worst that could happen? (if the feared outcome is non-lethal)</a:t>
            </a:r>
            <a:endParaRPr lang="en-CA" dirty="0"/>
          </a:p>
        </p:txBody>
      </p:sp>
    </p:spTree>
    <p:extLst>
      <p:ext uri="{BB962C8B-B14F-4D97-AF65-F5344CB8AC3E}">
        <p14:creationId xmlns:p14="http://schemas.microsoft.com/office/powerpoint/2010/main" val="165647593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Using self-talk for anxiety: the coping card</a:t>
            </a:r>
            <a:endParaRPr lang="en-CA" dirty="0"/>
          </a:p>
        </p:txBody>
      </p:sp>
      <p:sp>
        <p:nvSpPr>
          <p:cNvPr id="3" name="Content Placeholder 2"/>
          <p:cNvSpPr>
            <a:spLocks noGrp="1"/>
          </p:cNvSpPr>
          <p:nvPr>
            <p:ph idx="1"/>
          </p:nvPr>
        </p:nvSpPr>
        <p:spPr/>
        <p:txBody>
          <a:bodyPr/>
          <a:lstStyle/>
          <a:p>
            <a:r>
              <a:rPr lang="en-CA" dirty="0" smtClean="0"/>
              <a:t>Pick favorites and put on a card or slip of paper to be kept in the backpack (or wherever child gets anxious), encourage decorating it/personalizing it</a:t>
            </a:r>
          </a:p>
          <a:p>
            <a:r>
              <a:rPr lang="en-CA" dirty="0" smtClean="0"/>
              <a:t>People do not think on the spot when anxious, so need concrete reminders</a:t>
            </a:r>
          </a:p>
          <a:p>
            <a:r>
              <a:rPr lang="en-CA" dirty="0" smtClean="0"/>
              <a:t>Including a favorite picture or other reminder of home is helpful for some</a:t>
            </a:r>
          </a:p>
          <a:p>
            <a:r>
              <a:rPr lang="en-CA" dirty="0" smtClean="0"/>
              <a:t>Serves as a transitional object as well as a reminder</a:t>
            </a:r>
          </a:p>
          <a:p>
            <a:r>
              <a:rPr lang="en-CA" dirty="0" smtClean="0"/>
              <a:t>The more realistic the fear, the more the emphasis needs to be on personal strength rather than probabilities</a:t>
            </a:r>
          </a:p>
          <a:p>
            <a:r>
              <a:rPr lang="en-CA" dirty="0" smtClean="0"/>
              <a:t>It doesn’t have to be fancy, it just has to facilitate exposure</a:t>
            </a:r>
            <a:endParaRPr lang="en-CA" dirty="0"/>
          </a:p>
          <a:p>
            <a:r>
              <a:rPr lang="en-CA" dirty="0" smtClean="0"/>
              <a:t>Emphasize personal competence rather than probabilities in children facing realistic threats</a:t>
            </a:r>
          </a:p>
        </p:txBody>
      </p:sp>
    </p:spTree>
    <p:extLst>
      <p:ext uri="{BB962C8B-B14F-4D97-AF65-F5344CB8AC3E}">
        <p14:creationId xmlns:p14="http://schemas.microsoft.com/office/powerpoint/2010/main" val="34097491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Problem-Solving</a:t>
            </a:r>
            <a:endParaRPr lang="en-CA" dirty="0"/>
          </a:p>
        </p:txBody>
      </p:sp>
      <p:sp>
        <p:nvSpPr>
          <p:cNvPr id="3" name="Content Placeholder 2"/>
          <p:cNvSpPr>
            <a:spLocks noGrp="1"/>
          </p:cNvSpPr>
          <p:nvPr>
            <p:ph idx="1"/>
          </p:nvPr>
        </p:nvSpPr>
        <p:spPr/>
        <p:txBody>
          <a:bodyPr/>
          <a:lstStyle/>
          <a:p>
            <a:r>
              <a:rPr lang="en-CA" dirty="0" smtClean="0"/>
              <a:t>Pick ONE problem or situation</a:t>
            </a:r>
          </a:p>
          <a:p>
            <a:r>
              <a:rPr lang="en-CA" dirty="0" smtClean="0"/>
              <a:t>Brainstorm possible alternative solutions/actions for that situation</a:t>
            </a:r>
          </a:p>
          <a:p>
            <a:r>
              <a:rPr lang="en-CA" dirty="0" smtClean="0"/>
              <a:t>Evaluate the alternatives from 1 to 10 (terrible idea versus terrific idea), remembering that some things are very helpful for symptoms in the short term but unhelpful in the long term (e.g., smoking pot); other things are the opposite (e.g., doing homework)</a:t>
            </a:r>
          </a:p>
          <a:p>
            <a:r>
              <a:rPr lang="en-CA" dirty="0" smtClean="0"/>
              <a:t>Choose an action(s) that is/are likely to be helpful</a:t>
            </a:r>
          </a:p>
          <a:p>
            <a:r>
              <a:rPr lang="en-CA" dirty="0" smtClean="0"/>
              <a:t>Try it in the situation &amp; see what happens</a:t>
            </a:r>
          </a:p>
          <a:p>
            <a:r>
              <a:rPr lang="en-CA" dirty="0" smtClean="0"/>
              <a:t>Report back and problem-solve again if needed</a:t>
            </a:r>
          </a:p>
          <a:p>
            <a:r>
              <a:rPr lang="en-CA" dirty="0" smtClean="0"/>
              <a:t>“Problem Solving in Child &amp; Adolescent Psychotherapy” </a:t>
            </a:r>
            <a:r>
              <a:rPr lang="en-CA" dirty="0" err="1" smtClean="0"/>
              <a:t>Manassis</a:t>
            </a:r>
            <a:r>
              <a:rPr lang="en-CA" dirty="0" smtClean="0"/>
              <a:t>, 2012</a:t>
            </a:r>
            <a:endParaRPr lang="en-CA" dirty="0"/>
          </a:p>
        </p:txBody>
      </p:sp>
    </p:spTree>
    <p:extLst>
      <p:ext uri="{BB962C8B-B14F-4D97-AF65-F5344CB8AC3E}">
        <p14:creationId xmlns:p14="http://schemas.microsoft.com/office/powerpoint/2010/main" val="179645927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Exposure</a:t>
            </a:r>
            <a:endParaRPr lang="en-CA" dirty="0"/>
          </a:p>
        </p:txBody>
      </p:sp>
      <p:sp>
        <p:nvSpPr>
          <p:cNvPr id="3" name="Content Placeholder 2"/>
          <p:cNvSpPr>
            <a:spLocks noGrp="1"/>
          </p:cNvSpPr>
          <p:nvPr>
            <p:ph idx="1"/>
          </p:nvPr>
        </p:nvSpPr>
        <p:spPr/>
        <p:txBody>
          <a:bodyPr>
            <a:normAutofit lnSpcReduction="10000"/>
          </a:bodyPr>
          <a:lstStyle/>
          <a:p>
            <a:r>
              <a:rPr lang="en-CA" dirty="0" smtClean="0"/>
              <a:t>The only aspect of CBT that has been consistently associated with improvement in all age groups</a:t>
            </a:r>
          </a:p>
          <a:p>
            <a:r>
              <a:rPr lang="en-CA" dirty="0" smtClean="0"/>
              <a:t>Gradual versus immediate: gradual is tolerated better, but immediate may be needed if there is urgency (e.g., school avoidance, severe family conflict around co-sleeping or other anxiety issues)</a:t>
            </a:r>
          </a:p>
          <a:p>
            <a:r>
              <a:rPr lang="en-CA" dirty="0" smtClean="0"/>
              <a:t>Immediate: 1. </a:t>
            </a:r>
            <a:r>
              <a:rPr lang="en-CA" dirty="0"/>
              <a:t>C</a:t>
            </a:r>
            <a:r>
              <a:rPr lang="en-CA" dirty="0" smtClean="0"/>
              <a:t>o-sleeping changes when parents are in agreement on what needs to happen and do it consistently; a bit of positive reinforcement for the child for ‘good nights’ is nice, and setbacks must be ignored</a:t>
            </a:r>
          </a:p>
          <a:p>
            <a:r>
              <a:rPr lang="en-CA" dirty="0" smtClean="0"/>
              <a:t>2. School avoidance is easy in 5-year-olds (take them in their </a:t>
            </a:r>
            <a:r>
              <a:rPr lang="en-CA" dirty="0" err="1" smtClean="0"/>
              <a:t>pj’s</a:t>
            </a:r>
            <a:r>
              <a:rPr lang="en-CA" dirty="0" smtClean="0"/>
              <a:t>) and gets more difficult with age &amp; longer time away; use non-family escorts and interception by teacher in the school yard whenever possible; medication helps but doesn’t cure; calm perseverance by everyone is needed</a:t>
            </a:r>
          </a:p>
          <a:p>
            <a:endParaRPr lang="en-CA" dirty="0"/>
          </a:p>
        </p:txBody>
      </p:sp>
    </p:spTree>
    <p:extLst>
      <p:ext uri="{BB962C8B-B14F-4D97-AF65-F5344CB8AC3E}">
        <p14:creationId xmlns:p14="http://schemas.microsoft.com/office/powerpoint/2010/main" val="15172254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Case Example: Malcolm, age 8</a:t>
            </a:r>
            <a:endParaRPr lang="en-CA" dirty="0"/>
          </a:p>
        </p:txBody>
      </p:sp>
      <p:sp>
        <p:nvSpPr>
          <p:cNvPr id="3" name="Content Placeholder 2"/>
          <p:cNvSpPr>
            <a:spLocks noGrp="1"/>
          </p:cNvSpPr>
          <p:nvPr>
            <p:ph idx="1"/>
          </p:nvPr>
        </p:nvSpPr>
        <p:spPr/>
        <p:txBody>
          <a:bodyPr/>
          <a:lstStyle/>
          <a:p>
            <a:r>
              <a:rPr lang="en-CA" dirty="0" smtClean="0"/>
              <a:t>Teacher notices he is unfocused, distractible, and has trouble finishing work</a:t>
            </a:r>
          </a:p>
          <a:p>
            <a:r>
              <a:rPr lang="en-CA" dirty="0" smtClean="0"/>
              <a:t>Mother says he has </a:t>
            </a:r>
            <a:r>
              <a:rPr lang="en-CA" dirty="0" err="1" smtClean="0"/>
              <a:t>stomachaches</a:t>
            </a:r>
            <a:r>
              <a:rPr lang="en-CA" dirty="0" smtClean="0"/>
              <a:t>, worries, and is anxious</a:t>
            </a:r>
          </a:p>
          <a:p>
            <a:r>
              <a:rPr lang="en-CA" dirty="0" smtClean="0"/>
              <a:t>Father says he’s lazy</a:t>
            </a:r>
          </a:p>
          <a:p>
            <a:r>
              <a:rPr lang="en-CA" dirty="0" smtClean="0"/>
              <a:t>Family doctor refers to a specialized anxiety clinic, based on mother’s report</a:t>
            </a:r>
          </a:p>
          <a:p>
            <a:r>
              <a:rPr lang="en-CA" dirty="0" smtClean="0"/>
              <a:t>Resident sees child and does diagnostic assessment</a:t>
            </a:r>
          </a:p>
          <a:p>
            <a:r>
              <a:rPr lang="en-CA" dirty="0" smtClean="0"/>
              <a:t>Result: ADHD and Generalized Anxiety Disorder</a:t>
            </a:r>
            <a:endParaRPr lang="en-CA" dirty="0"/>
          </a:p>
        </p:txBody>
      </p:sp>
    </p:spTree>
    <p:extLst>
      <p:ext uri="{BB962C8B-B14F-4D97-AF65-F5344CB8AC3E}">
        <p14:creationId xmlns:p14="http://schemas.microsoft.com/office/powerpoint/2010/main" val="3236345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Exposure (2)</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Gradual exposure is doable for almost all anxieties if you can find a small step to start with, and positively reinforce ignoring setbacks</a:t>
            </a:r>
          </a:p>
          <a:p>
            <a:r>
              <a:rPr lang="en-CA" dirty="0" smtClean="0"/>
              <a:t>Many kids can do anxious situations with parent present initially, and then you can gradually decrease parental support</a:t>
            </a:r>
          </a:p>
          <a:p>
            <a:r>
              <a:rPr lang="en-CA" dirty="0" smtClean="0"/>
              <a:t>Parental involvement is key: have them read </a:t>
            </a:r>
            <a:r>
              <a:rPr lang="en-CA" dirty="0" err="1" smtClean="0"/>
              <a:t>Manassis</a:t>
            </a:r>
            <a:r>
              <a:rPr lang="en-CA" dirty="0" smtClean="0"/>
              <a:t>’ “Keys to Parenting Your Anxious Child” or similar book by Ron </a:t>
            </a:r>
            <a:r>
              <a:rPr lang="en-CA" dirty="0" err="1" smtClean="0"/>
              <a:t>Rapee</a:t>
            </a:r>
            <a:endParaRPr lang="en-CA" dirty="0" smtClean="0"/>
          </a:p>
          <a:p>
            <a:r>
              <a:rPr lang="en-CA" dirty="0" smtClean="0"/>
              <a:t>Social anxiety may need some training/rehearsal beforehand as kids lose social skills year by year through avoidance; </a:t>
            </a:r>
          </a:p>
          <a:p>
            <a:r>
              <a:rPr lang="en-CA" dirty="0" smtClean="0"/>
              <a:t>Try some conversation starters: comment on shared sensory experiences; ask the person what they are doing/just did/are about to do</a:t>
            </a:r>
          </a:p>
          <a:p>
            <a:r>
              <a:rPr lang="en-CA" dirty="0" smtClean="0"/>
              <a:t>Inhibited kids will never be naturally outgoing, but often do well with scripts and practice (try drama); large, unstructured social groups usually remain difficult</a:t>
            </a:r>
            <a:endParaRPr lang="en-CA" dirty="0"/>
          </a:p>
        </p:txBody>
      </p:sp>
    </p:spTree>
    <p:extLst>
      <p:ext uri="{BB962C8B-B14F-4D97-AF65-F5344CB8AC3E}">
        <p14:creationId xmlns:p14="http://schemas.microsoft.com/office/powerpoint/2010/main" val="176567937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Exposure (3)</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Unassertiveness is a common parental concern: </a:t>
            </a:r>
          </a:p>
          <a:p>
            <a:r>
              <a:rPr lang="en-CA" dirty="0"/>
              <a:t>H</a:t>
            </a:r>
            <a:r>
              <a:rPr lang="en-CA" dirty="0" smtClean="0"/>
              <a:t>ave them keep a stiff upper lip (vs. weepy/angry reaction) &amp; hang around with friends to minimize bullying; distinguish telling &amp; tattling </a:t>
            </a:r>
          </a:p>
          <a:p>
            <a:r>
              <a:rPr lang="en-CA" dirty="0" smtClean="0"/>
              <a:t>Fake it till you make it—encourage walking tall, looking in the eye, firm handshake with adults, ending statements firmly vs. upward voice inflection, for teasing state the facts (e.g., “that is a rude thing to say”) &amp; walk away, asking with “I need” statements, when in doubt say “I’ll think about it”</a:t>
            </a:r>
          </a:p>
          <a:p>
            <a:r>
              <a:rPr lang="en-CA" dirty="0" smtClean="0"/>
              <a:t>There is no exposure for GAD, right?—in younger kids no, in teens they can recognize the need to tolerate uncertainty &amp; that’s their exposure (e.g., not checking their Facebook multiple times during the night)</a:t>
            </a:r>
          </a:p>
          <a:p>
            <a:r>
              <a:rPr lang="en-CA" dirty="0" smtClean="0"/>
              <a:t>Many anxious youth find the AA motto helpful: Each day, change what you can, accept (with reassuring self-talk) what you cannot change, and know the difference—the rest will have to wait till tomorrow</a:t>
            </a:r>
          </a:p>
          <a:p>
            <a:endParaRPr lang="en-CA" dirty="0"/>
          </a:p>
        </p:txBody>
      </p:sp>
    </p:spTree>
    <p:extLst>
      <p:ext uri="{BB962C8B-B14F-4D97-AF65-F5344CB8AC3E}">
        <p14:creationId xmlns:p14="http://schemas.microsoft.com/office/powerpoint/2010/main" val="142078800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Parental Pearls</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Don’t sweat the small stuff</a:t>
            </a:r>
          </a:p>
          <a:p>
            <a:r>
              <a:rPr lang="en-CA" dirty="0" smtClean="0"/>
              <a:t>Work on one or two situations at a time consistently, with empathic encouragement (“I know this seems hard, but you can do it!”)</a:t>
            </a:r>
          </a:p>
          <a:p>
            <a:r>
              <a:rPr lang="en-CA" dirty="0" smtClean="0"/>
              <a:t>Use charting so you don’t forget &amp; to show the child he/she is making progress; attach a small reward to it if needed</a:t>
            </a:r>
          </a:p>
          <a:p>
            <a:r>
              <a:rPr lang="en-CA" dirty="0" smtClean="0"/>
              <a:t>Expect ‘2 steps forward 1 step back’ and focus on the ‘forward’</a:t>
            </a:r>
          </a:p>
          <a:p>
            <a:r>
              <a:rPr lang="en-CA" dirty="0" smtClean="0"/>
              <a:t>Less talk, less negative emotion</a:t>
            </a:r>
          </a:p>
          <a:p>
            <a:r>
              <a:rPr lang="en-CA" dirty="0" smtClean="0"/>
              <a:t>It doesn’t matter if it’s anxiety or behavior: if you want to encourage it, praise it; if you want to discourage it, ignore it (unless severe--and then use time out, privilege withdrawal, natural consequence, etc.)</a:t>
            </a:r>
          </a:p>
          <a:p>
            <a:r>
              <a:rPr lang="en-CA" dirty="0" smtClean="0"/>
              <a:t>When in doubt, just breathe (kids can’t think when highly anxious so talking just makes it worse)</a:t>
            </a:r>
            <a:endParaRPr lang="en-CA" dirty="0"/>
          </a:p>
        </p:txBody>
      </p:sp>
    </p:spTree>
    <p:extLst>
      <p:ext uri="{BB962C8B-B14F-4D97-AF65-F5344CB8AC3E}">
        <p14:creationId xmlns:p14="http://schemas.microsoft.com/office/powerpoint/2010/main" val="106540305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08690" y="2090302"/>
            <a:ext cx="8911687" cy="2339807"/>
          </a:xfrm>
        </p:spPr>
        <p:txBody>
          <a:bodyPr/>
          <a:lstStyle/>
          <a:p>
            <a:pPr algn="ctr"/>
            <a:r>
              <a:rPr lang="en-CA" dirty="0" smtClean="0"/>
              <a:t>Thank you for your </a:t>
            </a:r>
            <a:r>
              <a:rPr lang="en-CA" smtClean="0"/>
              <a:t>attention!</a:t>
            </a:r>
            <a:br>
              <a:rPr lang="en-CA" smtClean="0"/>
            </a:br>
            <a:r>
              <a:rPr lang="en-CA" dirty="0" smtClean="0"/>
              <a:t/>
            </a:r>
            <a:br>
              <a:rPr lang="en-CA" dirty="0" smtClean="0"/>
            </a:br>
            <a:r>
              <a:rPr lang="en-CA" dirty="0" smtClean="0"/>
              <a:t>Questions?</a:t>
            </a:r>
            <a:endParaRPr lang="en-CA" dirty="0"/>
          </a:p>
        </p:txBody>
      </p:sp>
    </p:spTree>
    <p:extLst>
      <p:ext uri="{BB962C8B-B14F-4D97-AF65-F5344CB8AC3E}">
        <p14:creationId xmlns:p14="http://schemas.microsoft.com/office/powerpoint/2010/main" val="3775637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Malcolm (continued)</a:t>
            </a:r>
            <a:endParaRPr lang="en-CA" dirty="0"/>
          </a:p>
        </p:txBody>
      </p:sp>
      <p:sp>
        <p:nvSpPr>
          <p:cNvPr id="3" name="Content Placeholder 2"/>
          <p:cNvSpPr>
            <a:spLocks noGrp="1"/>
          </p:cNvSpPr>
          <p:nvPr>
            <p:ph idx="1"/>
          </p:nvPr>
        </p:nvSpPr>
        <p:spPr/>
        <p:txBody>
          <a:bodyPr>
            <a:normAutofit lnSpcReduction="10000"/>
          </a:bodyPr>
          <a:lstStyle/>
          <a:p>
            <a:r>
              <a:rPr lang="en-CA" dirty="0" smtClean="0"/>
              <a:t>Parents refuse medical treatment</a:t>
            </a:r>
          </a:p>
          <a:p>
            <a:r>
              <a:rPr lang="en-CA" dirty="0" smtClean="0"/>
              <a:t>Malcolm is referred to a CBT-based anxiety group</a:t>
            </a:r>
          </a:p>
          <a:p>
            <a:r>
              <a:rPr lang="en-CA" dirty="0" smtClean="0"/>
              <a:t>Group therapist reports that he is unfocused, distractible, and has difficulty finishing his CBT exercises; asks to meet with parents</a:t>
            </a:r>
          </a:p>
          <a:p>
            <a:r>
              <a:rPr lang="en-CA" dirty="0" smtClean="0"/>
              <a:t>Only mother attends, and she reiterates she will not consider medication</a:t>
            </a:r>
          </a:p>
          <a:p>
            <a:r>
              <a:rPr lang="en-CA" dirty="0" smtClean="0"/>
              <a:t>Mother reveals the parents are in the process of separating</a:t>
            </a:r>
          </a:p>
          <a:p>
            <a:r>
              <a:rPr lang="en-CA" dirty="0" smtClean="0"/>
              <a:t>Mother concludes “If you can’t teach him coping strategies for his anxiety so he can focus, I will move him to a private school.  I just have to get his father pay child support”</a:t>
            </a:r>
          </a:p>
          <a:p>
            <a:r>
              <a:rPr lang="en-CA" dirty="0" smtClean="0"/>
              <a:t>Bitter custody battle ensues, Malcolm remains at the public school, and Malcolm’s school performance deteriorates</a:t>
            </a:r>
            <a:endParaRPr lang="en-CA" dirty="0"/>
          </a:p>
        </p:txBody>
      </p:sp>
    </p:spTree>
    <p:extLst>
      <p:ext uri="{BB962C8B-B14F-4D97-AF65-F5344CB8AC3E}">
        <p14:creationId xmlns:p14="http://schemas.microsoft.com/office/powerpoint/2010/main" val="3771777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Community Practice</a:t>
            </a:r>
            <a:endParaRPr lang="en-CA" dirty="0"/>
          </a:p>
        </p:txBody>
      </p:sp>
      <p:sp>
        <p:nvSpPr>
          <p:cNvPr id="3" name="Content Placeholder 2"/>
          <p:cNvSpPr>
            <a:spLocks noGrp="1"/>
          </p:cNvSpPr>
          <p:nvPr>
            <p:ph idx="1"/>
          </p:nvPr>
        </p:nvSpPr>
        <p:spPr/>
        <p:txBody>
          <a:bodyPr/>
          <a:lstStyle/>
          <a:p>
            <a:r>
              <a:rPr lang="en-CA" dirty="0" smtClean="0"/>
              <a:t>High comorbidity</a:t>
            </a:r>
          </a:p>
          <a:p>
            <a:r>
              <a:rPr lang="en-CA" dirty="0" smtClean="0"/>
              <a:t>High conflict families</a:t>
            </a:r>
          </a:p>
          <a:p>
            <a:r>
              <a:rPr lang="en-CA" dirty="0" smtClean="0"/>
              <a:t>Frequent disagreement about nature of problem</a:t>
            </a:r>
          </a:p>
          <a:p>
            <a:r>
              <a:rPr lang="en-CA" dirty="0" smtClean="0"/>
              <a:t>Low treatment motivation (medical, psychological, or both)</a:t>
            </a:r>
          </a:p>
          <a:p>
            <a:r>
              <a:rPr lang="en-CA" dirty="0" smtClean="0"/>
              <a:t>Frequent desire for “quick fix”</a:t>
            </a:r>
          </a:p>
        </p:txBody>
      </p:sp>
    </p:spTree>
    <p:extLst>
      <p:ext uri="{BB962C8B-B14F-4D97-AF65-F5344CB8AC3E}">
        <p14:creationId xmlns:p14="http://schemas.microsoft.com/office/powerpoint/2010/main" val="2350312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a:defRPr/>
            </a:pPr>
            <a:r>
              <a:rPr lang="en-US" sz="4400" dirty="0"/>
              <a:t>DSM-5 Anxiety Disorders in Children</a:t>
            </a:r>
          </a:p>
        </p:txBody>
      </p:sp>
      <p:sp>
        <p:nvSpPr>
          <p:cNvPr id="6147" name="Rectangle 3"/>
          <p:cNvSpPr>
            <a:spLocks noGrp="1" noChangeArrowheads="1"/>
          </p:cNvSpPr>
          <p:nvPr>
            <p:ph type="body" sz="half" idx="1"/>
          </p:nvPr>
        </p:nvSpPr>
        <p:spPr/>
        <p:txBody>
          <a:bodyPr/>
          <a:lstStyle/>
          <a:p>
            <a:pPr>
              <a:defRPr/>
            </a:pPr>
            <a:r>
              <a:rPr lang="en-US" dirty="0" smtClean="0"/>
              <a:t>Separation Anxiety Disorder</a:t>
            </a:r>
          </a:p>
          <a:p>
            <a:pPr>
              <a:defRPr/>
            </a:pPr>
            <a:r>
              <a:rPr lang="en-US" dirty="0" smtClean="0"/>
              <a:t>Specific Phobia</a:t>
            </a:r>
          </a:p>
          <a:p>
            <a:pPr>
              <a:defRPr/>
            </a:pPr>
            <a:r>
              <a:rPr lang="en-US" dirty="0" smtClean="0"/>
              <a:t>Social Phobia</a:t>
            </a:r>
          </a:p>
          <a:p>
            <a:pPr>
              <a:defRPr/>
            </a:pPr>
            <a:r>
              <a:rPr lang="en-US" dirty="0" smtClean="0"/>
              <a:t>Generalized Anxiety Disorder</a:t>
            </a:r>
          </a:p>
          <a:p>
            <a:pPr>
              <a:defRPr/>
            </a:pPr>
            <a:r>
              <a:rPr lang="en-US" dirty="0" smtClean="0"/>
              <a:t>Panic Disorder (teens)</a:t>
            </a:r>
          </a:p>
          <a:p>
            <a:pPr>
              <a:defRPr/>
            </a:pPr>
            <a:r>
              <a:rPr lang="en-US" dirty="0" smtClean="0"/>
              <a:t>Selective </a:t>
            </a:r>
            <a:r>
              <a:rPr lang="en-US" dirty="0" err="1" smtClean="0"/>
              <a:t>Mutism</a:t>
            </a:r>
            <a:endParaRPr lang="en-US" dirty="0" smtClean="0"/>
          </a:p>
        </p:txBody>
      </p:sp>
      <p:sp>
        <p:nvSpPr>
          <p:cNvPr id="6148" name="Rectangle 4"/>
          <p:cNvSpPr>
            <a:spLocks noGrp="1" noChangeArrowheads="1"/>
          </p:cNvSpPr>
          <p:nvPr>
            <p:ph type="body" sz="half" idx="2"/>
          </p:nvPr>
        </p:nvSpPr>
        <p:spPr/>
        <p:txBody>
          <a:bodyPr/>
          <a:lstStyle/>
          <a:p>
            <a:pPr>
              <a:buNone/>
              <a:defRPr/>
            </a:pPr>
            <a:r>
              <a:rPr lang="en-US" u="sng" dirty="0" smtClean="0"/>
              <a:t>Note</a:t>
            </a:r>
            <a:r>
              <a:rPr lang="en-US" dirty="0" smtClean="0"/>
              <a:t>: School Phobia is not an official disorder, but is a very common anxiety-related condition resulting in psychiatric referral</a:t>
            </a:r>
          </a:p>
          <a:p>
            <a:pPr>
              <a:buNone/>
              <a:defRPr/>
            </a:pPr>
            <a:r>
              <a:rPr lang="en-US" dirty="0" smtClean="0"/>
              <a:t>OCD and PTSD are now in separate categories</a:t>
            </a:r>
          </a:p>
        </p:txBody>
      </p:sp>
    </p:spTree>
    <p:extLst>
      <p:ext uri="{BB962C8B-B14F-4D97-AF65-F5344CB8AC3E}">
        <p14:creationId xmlns:p14="http://schemas.microsoft.com/office/powerpoint/2010/main" val="874822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lgn="ctr" eaLnBrk="1" hangingPunct="1">
              <a:defRPr/>
            </a:pPr>
            <a:r>
              <a:rPr lang="en-US" sz="4000"/>
              <a:t>Becoming &amp; Staying Anxious (Children)</a:t>
            </a:r>
          </a:p>
        </p:txBody>
      </p:sp>
      <p:sp>
        <p:nvSpPr>
          <p:cNvPr id="2060" name="Oval 3"/>
          <p:cNvSpPr>
            <a:spLocks noChangeArrowheads="1"/>
          </p:cNvSpPr>
          <p:nvPr/>
        </p:nvSpPr>
        <p:spPr bwMode="auto">
          <a:xfrm>
            <a:off x="2514600" y="2057400"/>
            <a:ext cx="7162800" cy="4343400"/>
          </a:xfrm>
          <a:prstGeom prst="ellipse">
            <a:avLst/>
          </a:prstGeom>
          <a:noFill/>
          <a:ln w="9525">
            <a:solidFill>
              <a:schemeClr val="tx1"/>
            </a:solidFill>
            <a:round/>
            <a:headEnd/>
            <a:tailEnd/>
          </a:ln>
        </p:spPr>
        <p:txBody>
          <a:bodyPr wrap="none" anchor="ctr"/>
          <a:lstStyle/>
          <a:p>
            <a:pPr>
              <a:defRPr/>
            </a:pPr>
            <a:endParaRPr lang="en-US"/>
          </a:p>
        </p:txBody>
      </p:sp>
      <p:sp>
        <p:nvSpPr>
          <p:cNvPr id="2061" name="Line 4"/>
          <p:cNvSpPr>
            <a:spLocks noChangeShapeType="1"/>
          </p:cNvSpPr>
          <p:nvPr/>
        </p:nvSpPr>
        <p:spPr bwMode="auto">
          <a:xfrm>
            <a:off x="2667000" y="2438400"/>
            <a:ext cx="457200" cy="304800"/>
          </a:xfrm>
          <a:prstGeom prst="line">
            <a:avLst/>
          </a:prstGeom>
          <a:noFill/>
          <a:ln w="9525">
            <a:solidFill>
              <a:schemeClr val="tx1"/>
            </a:solidFill>
            <a:round/>
            <a:headEnd/>
            <a:tailEnd type="triangle" w="med" len="med"/>
          </a:ln>
        </p:spPr>
        <p:txBody>
          <a:bodyPr wrap="none" anchor="ctr"/>
          <a:lstStyle/>
          <a:p>
            <a:pPr>
              <a:defRPr/>
            </a:pPr>
            <a:endParaRPr lang="en-US"/>
          </a:p>
        </p:txBody>
      </p:sp>
      <p:sp>
        <p:nvSpPr>
          <p:cNvPr id="2062" name="Line 5"/>
          <p:cNvSpPr>
            <a:spLocks noChangeShapeType="1"/>
          </p:cNvSpPr>
          <p:nvPr/>
        </p:nvSpPr>
        <p:spPr bwMode="auto">
          <a:xfrm flipH="1">
            <a:off x="8991600" y="2286000"/>
            <a:ext cx="457200" cy="381000"/>
          </a:xfrm>
          <a:prstGeom prst="line">
            <a:avLst/>
          </a:prstGeom>
          <a:noFill/>
          <a:ln w="9525">
            <a:solidFill>
              <a:schemeClr val="tx1"/>
            </a:solidFill>
            <a:round/>
            <a:headEnd/>
            <a:tailEnd type="triangle" w="med" len="med"/>
          </a:ln>
        </p:spPr>
        <p:txBody>
          <a:bodyPr wrap="none" anchor="ctr"/>
          <a:lstStyle/>
          <a:p>
            <a:pPr>
              <a:defRPr/>
            </a:pPr>
            <a:endParaRPr lang="en-US"/>
          </a:p>
        </p:txBody>
      </p:sp>
      <p:sp>
        <p:nvSpPr>
          <p:cNvPr id="2063" name="Line 6"/>
          <p:cNvSpPr>
            <a:spLocks noChangeShapeType="1"/>
          </p:cNvSpPr>
          <p:nvPr/>
        </p:nvSpPr>
        <p:spPr bwMode="auto">
          <a:xfrm flipH="1" flipV="1">
            <a:off x="9220200" y="5715000"/>
            <a:ext cx="533400" cy="381000"/>
          </a:xfrm>
          <a:prstGeom prst="line">
            <a:avLst/>
          </a:prstGeom>
          <a:noFill/>
          <a:ln w="9525">
            <a:solidFill>
              <a:schemeClr val="tx1"/>
            </a:solidFill>
            <a:round/>
            <a:headEnd/>
            <a:tailEnd type="triangle" w="med" len="med"/>
          </a:ln>
        </p:spPr>
        <p:txBody>
          <a:bodyPr wrap="none" anchor="ctr"/>
          <a:lstStyle/>
          <a:p>
            <a:pPr>
              <a:defRPr/>
            </a:pPr>
            <a:endParaRPr lang="en-US"/>
          </a:p>
        </p:txBody>
      </p:sp>
      <p:sp>
        <p:nvSpPr>
          <p:cNvPr id="2064" name="Line 7"/>
          <p:cNvSpPr>
            <a:spLocks noChangeShapeType="1"/>
          </p:cNvSpPr>
          <p:nvPr/>
        </p:nvSpPr>
        <p:spPr bwMode="auto">
          <a:xfrm flipV="1">
            <a:off x="2362200" y="5562600"/>
            <a:ext cx="609600" cy="533400"/>
          </a:xfrm>
          <a:prstGeom prst="line">
            <a:avLst/>
          </a:prstGeom>
          <a:noFill/>
          <a:ln w="9525">
            <a:solidFill>
              <a:schemeClr val="tx1"/>
            </a:solidFill>
            <a:round/>
            <a:headEnd/>
            <a:tailEnd type="triangle" w="med" len="med"/>
          </a:ln>
        </p:spPr>
        <p:txBody>
          <a:bodyPr wrap="none" anchor="ctr"/>
          <a:lstStyle/>
          <a:p>
            <a:pPr>
              <a:defRPr/>
            </a:pPr>
            <a:endParaRPr lang="en-US"/>
          </a:p>
        </p:txBody>
      </p:sp>
      <p:sp>
        <p:nvSpPr>
          <p:cNvPr id="2065" name="Line 8"/>
          <p:cNvSpPr>
            <a:spLocks noChangeShapeType="1"/>
          </p:cNvSpPr>
          <p:nvPr/>
        </p:nvSpPr>
        <p:spPr bwMode="auto">
          <a:xfrm>
            <a:off x="2057400" y="2286000"/>
            <a:ext cx="0" cy="3810000"/>
          </a:xfrm>
          <a:prstGeom prst="line">
            <a:avLst/>
          </a:prstGeom>
          <a:noFill/>
          <a:ln w="9525">
            <a:solidFill>
              <a:schemeClr val="tx1"/>
            </a:solidFill>
            <a:round/>
            <a:headEnd/>
            <a:tailEnd type="triangle" w="med" len="med"/>
          </a:ln>
        </p:spPr>
        <p:txBody>
          <a:bodyPr wrap="none" anchor="ctr"/>
          <a:lstStyle/>
          <a:p>
            <a:pPr>
              <a:defRPr/>
            </a:pPr>
            <a:endParaRPr lang="en-US"/>
          </a:p>
        </p:txBody>
      </p:sp>
      <p:sp>
        <p:nvSpPr>
          <p:cNvPr id="2066" name="Line 9"/>
          <p:cNvSpPr>
            <a:spLocks noChangeShapeType="1"/>
          </p:cNvSpPr>
          <p:nvPr/>
        </p:nvSpPr>
        <p:spPr bwMode="auto">
          <a:xfrm>
            <a:off x="9906000" y="2209800"/>
            <a:ext cx="152400" cy="3886200"/>
          </a:xfrm>
          <a:prstGeom prst="line">
            <a:avLst/>
          </a:prstGeom>
          <a:noFill/>
          <a:ln w="9525">
            <a:solidFill>
              <a:schemeClr val="tx1"/>
            </a:solidFill>
            <a:round/>
            <a:headEnd/>
            <a:tailEnd type="triangle" w="med" len="med"/>
          </a:ln>
        </p:spPr>
        <p:txBody>
          <a:bodyPr wrap="none" anchor="ctr"/>
          <a:lstStyle/>
          <a:p>
            <a:pPr>
              <a:defRPr/>
            </a:pPr>
            <a:endParaRPr lang="en-US"/>
          </a:p>
        </p:txBody>
      </p:sp>
      <p:sp>
        <p:nvSpPr>
          <p:cNvPr id="2067" name="Line 10"/>
          <p:cNvSpPr>
            <a:spLocks noChangeShapeType="1"/>
          </p:cNvSpPr>
          <p:nvPr/>
        </p:nvSpPr>
        <p:spPr bwMode="auto">
          <a:xfrm>
            <a:off x="9906000" y="2286000"/>
            <a:ext cx="152400" cy="3810000"/>
          </a:xfrm>
          <a:prstGeom prst="line">
            <a:avLst/>
          </a:prstGeom>
          <a:noFill/>
          <a:ln w="9525">
            <a:solidFill>
              <a:schemeClr val="tx1"/>
            </a:solidFill>
            <a:round/>
            <a:headEnd/>
            <a:tailEnd type="triangle" w="med" len="med"/>
          </a:ln>
        </p:spPr>
        <p:txBody>
          <a:bodyPr wrap="none" anchor="ctr"/>
          <a:lstStyle/>
          <a:p>
            <a:pPr>
              <a:defRPr/>
            </a:pPr>
            <a:endParaRPr lang="en-US"/>
          </a:p>
        </p:txBody>
      </p:sp>
      <p:graphicFrame>
        <p:nvGraphicFramePr>
          <p:cNvPr id="2" name="Diagram 1"/>
          <p:cNvGraphicFramePr/>
          <p:nvPr/>
        </p:nvGraphicFramePr>
        <p:xfrm>
          <a:off x="3200401" y="2667000"/>
          <a:ext cx="6029325" cy="274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002021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p:txBody>
          <a:bodyPr vert="horz" lIns="92075" tIns="46038" rIns="92075" bIns="46038" rtlCol="0" anchor="t">
            <a:normAutofit/>
          </a:bodyPr>
          <a:lstStyle/>
          <a:p>
            <a:pPr eaLnBrk="1" hangingPunct="1">
              <a:defRPr/>
            </a:pPr>
            <a:r>
              <a:rPr lang="en-US" dirty="0"/>
              <a:t>Contextual/Developmental Factors</a:t>
            </a:r>
          </a:p>
        </p:txBody>
      </p:sp>
      <p:sp>
        <p:nvSpPr>
          <p:cNvPr id="50179" name="Rectangle 3"/>
          <p:cNvSpPr>
            <a:spLocks noGrp="1" noChangeArrowheads="1"/>
          </p:cNvSpPr>
          <p:nvPr>
            <p:ph type="body" sz="half" idx="4294967295"/>
          </p:nvPr>
        </p:nvSpPr>
        <p:spPr>
          <a:xfrm>
            <a:off x="2133600" y="1981200"/>
            <a:ext cx="4154488" cy="4114800"/>
          </a:xfrm>
        </p:spPr>
        <p:txBody>
          <a:bodyPr vert="horz" lIns="92075" tIns="46038" rIns="92075" bIns="46038" rtlCol="0">
            <a:normAutofit fontScale="92500"/>
          </a:bodyPr>
          <a:lstStyle/>
          <a:p>
            <a:pPr eaLnBrk="1" hangingPunct="1">
              <a:defRPr/>
            </a:pPr>
            <a:r>
              <a:rPr lang="en-US" sz="2800"/>
              <a:t>Temperament </a:t>
            </a:r>
          </a:p>
          <a:p>
            <a:pPr eaLnBrk="1" hangingPunct="1">
              <a:defRPr/>
            </a:pPr>
            <a:r>
              <a:rPr lang="en-US" sz="2800"/>
              <a:t>Medical History</a:t>
            </a:r>
          </a:p>
          <a:p>
            <a:pPr eaLnBrk="1" hangingPunct="1">
              <a:defRPr/>
            </a:pPr>
            <a:r>
              <a:rPr lang="en-US" sz="2800"/>
              <a:t>Family History</a:t>
            </a:r>
          </a:p>
          <a:p>
            <a:pPr eaLnBrk="1" hangingPunct="1">
              <a:defRPr/>
            </a:pPr>
            <a:r>
              <a:rPr lang="en-US" sz="2800"/>
              <a:t>Developmental Probs.</a:t>
            </a:r>
          </a:p>
          <a:p>
            <a:pPr eaLnBrk="1" hangingPunct="1">
              <a:defRPr/>
            </a:pPr>
            <a:r>
              <a:rPr lang="en-US" sz="2800"/>
              <a:t>Recent or current stressful events </a:t>
            </a:r>
          </a:p>
          <a:p>
            <a:pPr eaLnBrk="1" hangingPunct="1">
              <a:defRPr/>
            </a:pPr>
            <a:r>
              <a:rPr lang="en-US" sz="2800"/>
              <a:t>Family/Other Supports</a:t>
            </a:r>
          </a:p>
          <a:p>
            <a:pPr eaLnBrk="1" hangingPunct="1">
              <a:defRPr/>
            </a:pPr>
            <a:r>
              <a:rPr lang="en-US" sz="2800"/>
              <a:t>Child Strength/Coping</a:t>
            </a:r>
          </a:p>
        </p:txBody>
      </p:sp>
      <p:graphicFrame>
        <p:nvGraphicFramePr>
          <p:cNvPr id="1026" name="Object 4"/>
          <p:cNvGraphicFramePr>
            <a:graphicFrameLocks noGrp="1" noChangeAspect="1"/>
          </p:cNvGraphicFramePr>
          <p:nvPr>
            <p:ph type="clipArt" sz="half" idx="4294967295"/>
          </p:nvPr>
        </p:nvGraphicFramePr>
        <p:xfrm>
          <a:off x="6437314" y="2636839"/>
          <a:ext cx="3697287" cy="2803525"/>
        </p:xfrm>
        <a:graphic>
          <a:graphicData uri="http://schemas.openxmlformats.org/presentationml/2006/ole">
            <mc:AlternateContent xmlns:mc="http://schemas.openxmlformats.org/markup-compatibility/2006">
              <mc:Choice xmlns:v="urn:schemas-microsoft-com:vml" Requires="v">
                <p:oleObj spid="_x0000_s1046" name="Clip" r:id="rId4" imgW="4762440" imgH="3504600" progId="">
                  <p:embed/>
                </p:oleObj>
              </mc:Choice>
              <mc:Fallback>
                <p:oleObj name="Clip" r:id="rId4" imgW="4762440" imgH="350460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37314" y="2636839"/>
                        <a:ext cx="3697287" cy="2803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94507800"/>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134</TotalTime>
  <Words>3886</Words>
  <Application>Microsoft Office PowerPoint</Application>
  <PresentationFormat>Widescreen</PresentationFormat>
  <Paragraphs>303</Paragraphs>
  <Slides>43</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49" baseType="lpstr">
      <vt:lpstr>Arial</vt:lpstr>
      <vt:lpstr>Calibri</vt:lpstr>
      <vt:lpstr>Century Gothic</vt:lpstr>
      <vt:lpstr>Wingdings 3</vt:lpstr>
      <vt:lpstr>Wisp</vt:lpstr>
      <vt:lpstr>Clip</vt:lpstr>
      <vt:lpstr>Anxiety Disorders in Children and Youth: A Practical Approach</vt:lpstr>
      <vt:lpstr>Disclaimer</vt:lpstr>
      <vt:lpstr>Objectives</vt:lpstr>
      <vt:lpstr>Case Example: Malcolm, age 8</vt:lpstr>
      <vt:lpstr>Malcolm (continued)</vt:lpstr>
      <vt:lpstr>Community Practice</vt:lpstr>
      <vt:lpstr>DSM-5 Anxiety Disorders in Children</vt:lpstr>
      <vt:lpstr>Becoming &amp; Staying Anxious (Children)</vt:lpstr>
      <vt:lpstr>Contextual/Developmental Factors</vt:lpstr>
      <vt:lpstr>Address the exacerbating factors (common ones below)</vt:lpstr>
      <vt:lpstr>Why Didn’t Malcolm do Well in CBT Group?</vt:lpstr>
      <vt:lpstr>Cognitive Limitations</vt:lpstr>
      <vt:lpstr>Objectives</vt:lpstr>
      <vt:lpstr>SSRI evidence in Child Anxiety Disorders</vt:lpstr>
      <vt:lpstr>Evidence in other conditions</vt:lpstr>
      <vt:lpstr>Development and SSRIs</vt:lpstr>
      <vt:lpstr>Overall</vt:lpstr>
      <vt:lpstr>Talking to families</vt:lpstr>
      <vt:lpstr>What the medication does</vt:lpstr>
      <vt:lpstr>Why it is needed</vt:lpstr>
      <vt:lpstr>Why this particular medication</vt:lpstr>
      <vt:lpstr>The SSRI ‘Spectra’</vt:lpstr>
      <vt:lpstr>What to expect (for child)</vt:lpstr>
      <vt:lpstr>What to expect (parents)</vt:lpstr>
      <vt:lpstr>How we will monitor</vt:lpstr>
      <vt:lpstr>Dosages</vt:lpstr>
      <vt:lpstr>NO thanks!</vt:lpstr>
      <vt:lpstr>Will my child be on this forever, and what will that do to him/her?</vt:lpstr>
      <vt:lpstr>What are the alternatives?</vt:lpstr>
      <vt:lpstr>Objectives</vt:lpstr>
      <vt:lpstr>Is there evidence for brief CBT-based interventions?</vt:lpstr>
      <vt:lpstr>Component Processes in Anxiety</vt:lpstr>
      <vt:lpstr>An ‘early warning system’ for anxiety</vt:lpstr>
      <vt:lpstr>“Panic” in anxious situations (i.e., hyperventilation)</vt:lpstr>
      <vt:lpstr>Rationale for Coping Thoughts</vt:lpstr>
      <vt:lpstr>Generic self-talk for anxiety</vt:lpstr>
      <vt:lpstr>Using self-talk for anxiety: the coping card</vt:lpstr>
      <vt:lpstr>Problem-Solving</vt:lpstr>
      <vt:lpstr>Exposure</vt:lpstr>
      <vt:lpstr>Exposure (2)</vt:lpstr>
      <vt:lpstr>Exposure (3)</vt:lpstr>
      <vt:lpstr>Parental Pearls</vt:lpstr>
      <vt:lpstr>Thank you for your attention!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Katharina</dc:creator>
  <cp:lastModifiedBy>Katharina</cp:lastModifiedBy>
  <cp:revision>21</cp:revision>
  <dcterms:created xsi:type="dcterms:W3CDTF">2017-08-14T15:16:27Z</dcterms:created>
  <dcterms:modified xsi:type="dcterms:W3CDTF">2017-09-25T17:46:23Z</dcterms:modified>
</cp:coreProperties>
</file>